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26"/>
  </p:notesMasterIdLst>
  <p:sldIdLst>
    <p:sldId id="256" r:id="rId2"/>
    <p:sldId id="269" r:id="rId3"/>
    <p:sldId id="409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18" r:id="rId12"/>
    <p:sldId id="417" r:id="rId13"/>
    <p:sldId id="419" r:id="rId14"/>
    <p:sldId id="420" r:id="rId15"/>
    <p:sldId id="430" r:id="rId16"/>
    <p:sldId id="421" r:id="rId17"/>
    <p:sldId id="424" r:id="rId18"/>
    <p:sldId id="422" r:id="rId19"/>
    <p:sldId id="425" r:id="rId20"/>
    <p:sldId id="426" r:id="rId21"/>
    <p:sldId id="427" r:id="rId22"/>
    <p:sldId id="428" r:id="rId23"/>
    <p:sldId id="429" r:id="rId24"/>
    <p:sldId id="42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2" autoAdjust="0"/>
    <p:restoredTop sz="94660"/>
  </p:normalViewPr>
  <p:slideViewPr>
    <p:cSldViewPr>
      <p:cViewPr varScale="1">
        <p:scale>
          <a:sx n="108" d="100"/>
          <a:sy n="108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77C9288-AAE9-4F9D-809D-DF668FFE1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93F57-C6E5-4C80-A43A-8679AE091B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88413-6575-47AA-A8E8-272FFFF6DF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6079D7-1E80-4BFD-8951-21910A732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429F5-3E81-47B5-BF63-42201FCBB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09485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D62F7-41C4-42DD-8FAD-340AF2106F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86436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476603C-1BBE-4265-932F-232B54A44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8769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E47D-1719-4ABD-8A2E-77F4BB0DF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98056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2450F-A06F-44C0-9AB6-3E04C3B83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2078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A391-9F9C-4EEC-BDB7-8C5225CBD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4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EB040-9F88-42D6-A818-C64C42A3D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0652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7B07-6842-4CFC-948A-BCA535F8F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3681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4C4F8-F011-495D-8911-2004F7016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72833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19767-4E36-4AEA-BED8-6BAE27BF3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14785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F041-E894-464C-964F-338D5181B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4255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04-27-2020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2F0F34-4646-442C-910A-37E30EF0A5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fade thruBlk="1"/>
  </p:transition>
  <p:hf hdr="0" ft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firsching@ursamajor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developers.google.com/web/tools/lighthous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Joomla! Updates and Tips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352800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Northern Virginia Joomla Users Group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April 2020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Dorothy Firsching, Ursa Major Consulting, LLC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dfirsching@ursamajorconsulting.com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9D34626-4C4A-4E5A-AD69-7504EA8D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Comparison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4881-DB00-49A3-A73C-3988A24B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3D81C-0663-4E6D-B83C-B19B23C8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A391-9F9C-4EEC-BDB7-8C5225CBD88C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1C6860C-C778-48F6-90AD-8752C2FEE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095923"/>
              </p:ext>
            </p:extLst>
          </p:nvPr>
        </p:nvGraphicFramePr>
        <p:xfrm>
          <a:off x="381000" y="1793240"/>
          <a:ext cx="83439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654133571"/>
                    </a:ext>
                  </a:extLst>
                </a:gridCol>
                <a:gridCol w="1593532">
                  <a:extLst>
                    <a:ext uri="{9D8B030D-6E8A-4147-A177-3AD203B41FA5}">
                      <a16:colId xmlns:a16="http://schemas.microsoft.com/office/drawing/2014/main" val="3882475121"/>
                    </a:ext>
                  </a:extLst>
                </a:gridCol>
                <a:gridCol w="1378268">
                  <a:extLst>
                    <a:ext uri="{9D8B030D-6E8A-4147-A177-3AD203B41FA5}">
                      <a16:colId xmlns:a16="http://schemas.microsoft.com/office/drawing/2014/main" val="178095385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23419683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189784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MySites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Watchful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Backup Monkey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YourSites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5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Central Dashboard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 can save parameters, passwords, log in to site backend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2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Core and Extension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 can see updates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0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Automatic Extension Updates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 can set to automatic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Coming soon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03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Backup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3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Automated Backup Scheduling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Uptime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Yes; Uptime robot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54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Site Audits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 planned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40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Remote Installer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54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33693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9D34626-4C4A-4E5A-AD69-7504EA8D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4881-DB00-49A3-A73C-3988A24B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3D81C-0663-4E6D-B83C-B19B23C8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A391-9F9C-4EEC-BDB7-8C5225CBD88C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1C6860C-C778-48F6-90AD-8752C2FEE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78341"/>
              </p:ext>
            </p:extLst>
          </p:nvPr>
        </p:nvGraphicFramePr>
        <p:xfrm>
          <a:off x="228600" y="1735480"/>
          <a:ext cx="86868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65413357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88247512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78095385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341968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9784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MySites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Watchful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BackupMonkey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YourSites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5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Type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Hosted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Hosted service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Hosted service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Joomla Extension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46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Location of Ownership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Great Britain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Self Hosted, but created in Great Britain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2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Founder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 Taylor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John Singleton and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Shayan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Mohanty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Deutz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David Jardin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Geraint Edwards (JEVENTS,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EasyLayouts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0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Reviews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Used by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Joomlashack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 Seems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03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 Audits; added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 Updates; added audits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control it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3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Additional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fix hacks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Google analytics reports for clients; client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BackupTesting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extra cost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WordPress?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 WordPress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 WordPress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 WordPress and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ClassicPress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54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Nick of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Akeeba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trusts Phil.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40407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5086557-05A5-45D1-A230-15D9B1D23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661" y="3895765"/>
            <a:ext cx="1086129" cy="3206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5B2B49B-A4BA-4ADD-8BBE-9FDB4CFD850E}"/>
              </a:ext>
            </a:extLst>
          </p:cNvPr>
          <p:cNvSpPr/>
          <p:nvPr/>
        </p:nvSpPr>
        <p:spPr>
          <a:xfrm>
            <a:off x="4572000" y="136525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i="1" dirty="0"/>
              <a:t>Knowing the person who runs myJoomla.com, I trust that service absolutely. He's someone who's even more paranoid about security than me – and I'm pretty deep into the tinfoil hat wearing territory. – Nicholas </a:t>
            </a:r>
            <a:r>
              <a:rPr lang="en-US" sz="1400" i="1" dirty="0" err="1"/>
              <a:t>Dionysopoulos</a:t>
            </a:r>
            <a:endParaRPr lang="en-US" sz="1400" i="1" dirty="0">
              <a:solidFill>
                <a:schemeClr val="dk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B6EA98-F3B2-4986-A186-F48711EFA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3835679"/>
            <a:ext cx="947870" cy="3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76860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377FE-8859-44A1-A21C-06C760560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Comparison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F80CB-B3D8-45CC-9ABA-3AF43270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C2AD3-D5F9-4DE0-B5AE-F7487E50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2F588619-FFDF-45E1-BF38-5ED4320D7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47132"/>
              </p:ext>
            </p:extLst>
          </p:nvPr>
        </p:nvGraphicFramePr>
        <p:xfrm>
          <a:off x="228600" y="1752600"/>
          <a:ext cx="8686799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65413357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88247512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78095385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23419683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189784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MySites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Watchful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Backup Monkey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YourSites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(Extension)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5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https://mysites.guru/pricing/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https://watchful.net/pricing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https://backupmonkey.io/en/pricing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https://www.yoursites.net/pricing/levels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749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Entry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5.00 </a:t>
                      </a:r>
                      <a:r>
                        <a:rPr lang="en-US" sz="1200" dirty="0"/>
                        <a:t>£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/month ($6.20)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site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Unlimited audits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Unlimited backups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$4.99/month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6,00 </a:t>
                      </a:r>
                      <a:r>
                        <a:rPr lang="en-US" sz="1200" dirty="0"/>
                        <a:t>€ /</a:t>
                      </a:r>
                      <a:r>
                        <a:rPr lang="en-US" sz="1200" dirty="0" err="1"/>
                        <a:t>mo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($6.49)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sites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0,10 </a:t>
                      </a:r>
                      <a:r>
                        <a:rPr lang="en-US" sz="1200" dirty="0"/>
                        <a:t>€ /</a:t>
                      </a:r>
                      <a:r>
                        <a:rPr lang="en-US" sz="1200" dirty="0" err="1"/>
                        <a:t>mo</a:t>
                      </a: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Scheduled backups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($.11)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0,10 </a:t>
                      </a:r>
                      <a:r>
                        <a:rPr lang="en-US" sz="1200" dirty="0"/>
                        <a:t>€ /backup up to 2GB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40.00 </a:t>
                      </a:r>
                      <a:r>
                        <a:rPr lang="en-US" sz="1200" dirty="0"/>
                        <a:t>£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3mo ($49.57)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65.00 </a:t>
                      </a:r>
                      <a:r>
                        <a:rPr lang="en-US" sz="1200" dirty="0"/>
                        <a:t>£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/6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($80.54)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100.00 </a:t>
                      </a:r>
                      <a:r>
                        <a:rPr lang="en-US" sz="1200" dirty="0"/>
                        <a:t>£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/12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($123.91)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50 sites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(equates to $10.32/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2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5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as unlimited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$4.99/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6,00 </a:t>
                      </a:r>
                      <a:r>
                        <a:rPr lang="en-US" sz="1200" dirty="0"/>
                        <a:t>€ /</a:t>
                      </a:r>
                      <a:r>
                        <a:rPr lang="en-US" sz="1200" dirty="0" err="1"/>
                        <a:t>mo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($6.49)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as 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9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30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as unlimited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$19.99/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10.50 </a:t>
                      </a:r>
                      <a:r>
                        <a:rPr lang="en-US" sz="1200" dirty="0"/>
                        <a:t>€ /month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($11.37)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as 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56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Unlimited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19.99 </a:t>
                      </a:r>
                      <a:r>
                        <a:rPr lang="en-US" sz="1200" dirty="0"/>
                        <a:t>£/month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($24.77)</a:t>
                      </a:r>
                      <a:b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199.99 </a:t>
                      </a:r>
                      <a:r>
                        <a:rPr lang="en-US" sz="1200" dirty="0"/>
                        <a:t>£ / year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($20.65/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if pd annually)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$38.99/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up to 50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$74.99/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up to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unlimited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150.00 </a:t>
                      </a:r>
                      <a:r>
                        <a:rPr lang="en-US" sz="1200" dirty="0"/>
                        <a:t>£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12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($185.87)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(equates to $15.48/mo.)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0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84805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499A-457B-4A22-8A44-C941BC7F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Annual Cost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60FC8-8305-400D-B245-489ECE78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C7FFF-D270-4851-976B-D7C1BA7E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F7DE0646-DB69-433F-8F62-DACD796E93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607039"/>
              </p:ext>
            </p:extLst>
          </p:nvPr>
        </p:nvGraphicFramePr>
        <p:xfrm>
          <a:off x="568017" y="2054225"/>
          <a:ext cx="773906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61">
                  <a:extLst>
                    <a:ext uri="{9D8B030D-6E8A-4147-A177-3AD203B41FA5}">
                      <a16:colId xmlns:a16="http://schemas.microsoft.com/office/drawing/2014/main" val="165413357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8824751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8095385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23419683"/>
                    </a:ext>
                  </a:extLst>
                </a:gridCol>
                <a:gridCol w="1981202">
                  <a:extLst>
                    <a:ext uri="{9D8B030D-6E8A-4147-A177-3AD203B41FA5}">
                      <a16:colId xmlns:a16="http://schemas.microsoft.com/office/drawing/2014/main" val="189784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MySites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Watchful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Backup Monkey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(Service)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YourSites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(Extension)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5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 site, paid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$ 74.40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$59.88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$77.88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$123.91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021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5 Sites, paid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$247.80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$59.88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$77.88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$123.91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9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30 sites, paid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$247.80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$239.88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$136.44 +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$123.91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56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Unlimited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$247.80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$899.88 but only 100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$185.87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0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49007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02C24-DD0B-49EC-AE97-6D9A76FE3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Add: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99511-6A7C-4162-A0AD-C6BABA518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configure updates / what extensions to auto-update</a:t>
            </a:r>
          </a:p>
          <a:p>
            <a:r>
              <a:rPr lang="en-US" dirty="0"/>
              <a:t>How to configure backups / where to put them</a:t>
            </a:r>
          </a:p>
          <a:p>
            <a:r>
              <a:rPr lang="en-US" dirty="0"/>
              <a:t>How to calculate time into contract for maintenance</a:t>
            </a:r>
          </a:p>
          <a:p>
            <a:r>
              <a:rPr lang="en-US" dirty="0"/>
              <a:t>What about content updates, maintenance tweaks, audits, audit reviews, testing?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F933-BC3D-45F0-A581-8FECD2A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25F99-CE00-4AD8-98AD-7B108FADA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447719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A7F1-B378-4E0A-9A5F-22840D3A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BD9AA-FDBC-4347-8BED-78DC9119D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should be included?</a:t>
            </a:r>
          </a:p>
          <a:p>
            <a:pPr lvl="1"/>
            <a:r>
              <a:rPr lang="en-US" sz="2000" dirty="0"/>
              <a:t>Hosting </a:t>
            </a:r>
          </a:p>
          <a:p>
            <a:pPr lvl="1"/>
            <a:r>
              <a:rPr lang="en-US" sz="2000" dirty="0"/>
              <a:t>Core Updates</a:t>
            </a:r>
          </a:p>
          <a:p>
            <a:pPr lvl="1"/>
            <a:r>
              <a:rPr lang="en-US" sz="2000" dirty="0"/>
              <a:t>Extension Updates </a:t>
            </a:r>
          </a:p>
          <a:p>
            <a:pPr lvl="1"/>
            <a:r>
              <a:rPr lang="en-US" sz="2000" dirty="0"/>
              <a:t>Extension Costs</a:t>
            </a:r>
          </a:p>
          <a:p>
            <a:pPr lvl="1"/>
            <a:r>
              <a:rPr lang="en-US" sz="2000" dirty="0"/>
              <a:t>Automated Backups / Backup Management</a:t>
            </a:r>
          </a:p>
          <a:p>
            <a:pPr lvl="1"/>
            <a:r>
              <a:rPr lang="en-US" sz="2000" dirty="0"/>
              <a:t>TESTING</a:t>
            </a:r>
          </a:p>
          <a:p>
            <a:pPr lvl="1"/>
            <a:r>
              <a:rPr lang="en-US" sz="2000" dirty="0"/>
              <a:t>Test site</a:t>
            </a:r>
          </a:p>
          <a:p>
            <a:pPr lvl="1"/>
            <a:r>
              <a:rPr lang="en-US" sz="2000" dirty="0"/>
              <a:t>User Support</a:t>
            </a:r>
          </a:p>
          <a:p>
            <a:pPr lvl="1"/>
            <a:r>
              <a:rPr lang="en-US" sz="2000" dirty="0"/>
              <a:t>Audits / Review of Audits</a:t>
            </a:r>
          </a:p>
          <a:p>
            <a:pPr lvl="1"/>
            <a:r>
              <a:rPr lang="en-US" sz="2000" dirty="0"/>
              <a:t>Performance Reviews / Tuning</a:t>
            </a:r>
          </a:p>
          <a:p>
            <a:pPr marL="471487" lvl="1" indent="0">
              <a:buNone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1A0E1-4C1A-4901-8A5B-86F51555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C1A26-B7E0-4274-8350-23892015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827310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F745D-39AD-42B0-87CC-582720AED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Mysites.guru</a:t>
            </a:r>
            <a:r>
              <a:rPr lang="en-US" dirty="0"/>
              <a:t> (myjoomla.com)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89C53-6CC0-48AB-8464-D3316A599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Features</a:t>
            </a:r>
          </a:p>
          <a:p>
            <a:pPr lvl="1"/>
            <a:r>
              <a:rPr lang="en-US" dirty="0"/>
              <a:t>Automatic Audits for Hacks</a:t>
            </a:r>
          </a:p>
          <a:p>
            <a:pPr lvl="1"/>
            <a:r>
              <a:rPr lang="en-US" dirty="0"/>
              <a:t>Tracks Core and Extension Updates</a:t>
            </a:r>
          </a:p>
          <a:p>
            <a:pPr lvl="1"/>
            <a:r>
              <a:rPr lang="en-US" dirty="0"/>
              <a:t>Tracks Php versions, SSL</a:t>
            </a:r>
          </a:p>
          <a:p>
            <a:pPr lvl="1"/>
            <a:r>
              <a:rPr lang="en-US" dirty="0"/>
              <a:t>Tracks Good Practices</a:t>
            </a:r>
          </a:p>
          <a:p>
            <a:pPr lvl="1"/>
            <a:r>
              <a:rPr lang="en-US" dirty="0"/>
              <a:t>Scheduled Backups</a:t>
            </a:r>
          </a:p>
          <a:p>
            <a:r>
              <a:rPr lang="en-US" dirty="0"/>
              <a:t>Frequent updates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30F77-EC49-4ADB-84C1-57F9D607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35983-C13C-49C9-895A-3C1F5A45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EA0F4B-F458-43E4-B049-0EFD07EDA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470" y="5176507"/>
            <a:ext cx="7601409" cy="95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73368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5348D-5E62-4E3D-BA1E-8928A494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Mysites</a:t>
            </a:r>
            <a:r>
              <a:rPr lang="en-US" dirty="0"/>
              <a:t> live stats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7CEB5D0-53F6-43BD-BF2B-C9BF1D0E29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8199" y="1752600"/>
            <a:ext cx="6458078" cy="42672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6316C-0A4C-4D30-B9B9-F21A70E4B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E9C74-5D07-4422-B55D-3F9F86AC9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549103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8230-5A74-4A22-9950-7FFAE462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Dashboard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C0FEC-56A3-4218-A30B-AB5A95268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1" y="1744343"/>
            <a:ext cx="8958262" cy="4267200"/>
          </a:xfrm>
        </p:spPr>
        <p:txBody>
          <a:bodyPr/>
          <a:lstStyle/>
          <a:p>
            <a:r>
              <a:rPr lang="en-US" dirty="0"/>
              <a:t>Show you what needs updating (</a:t>
            </a:r>
            <a:r>
              <a:rPr lang="en-US" dirty="0" err="1"/>
              <a:t>mysites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Install Upgrades</a:t>
            </a:r>
          </a:p>
          <a:p>
            <a:r>
              <a:rPr lang="en-US" dirty="0"/>
              <a:t>Run Backups</a:t>
            </a:r>
          </a:p>
          <a:p>
            <a:r>
              <a:rPr lang="en-US" dirty="0"/>
              <a:t>Monitor Uptime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BA022-A76F-4854-B847-5915CAB6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60DA0-2944-48AF-9AFF-CC453BE6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4A5616-C8C3-4B1F-92B2-54B2608C5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362200"/>
            <a:ext cx="6254378" cy="6854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25EF2A-93E2-48CA-9B42-50CE94793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5029200"/>
            <a:ext cx="7620000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C98394-C943-4308-92D1-F4F0596578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3401627"/>
            <a:ext cx="3315163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90132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68B8-1980-4603-8CB2-72F4911CC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Dashboard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EABF8-929E-4AC1-9F80-A9D8F4ED2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Audits (</a:t>
            </a:r>
            <a:r>
              <a:rPr lang="en-US" dirty="0" err="1"/>
              <a:t>mysites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Understand false positives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63EA5-6FAD-4407-9D22-2D81537A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8F464-7757-4D62-A6DB-3A33A06F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759C43-727B-495D-9032-A9EC980D3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50970"/>
            <a:ext cx="6781800" cy="1272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B02279-0BBD-4B0B-B467-3CD001EC1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222190"/>
            <a:ext cx="4839375" cy="952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C68107-5E1F-4362-AC3A-E00DF715E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5273060"/>
            <a:ext cx="4458322" cy="7467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56396B-D2A7-4B9B-B504-381EE470AD75}"/>
              </a:ext>
            </a:extLst>
          </p:cNvPr>
          <p:cNvSpPr txBox="1"/>
          <p:nvPr/>
        </p:nvSpPr>
        <p:spPr>
          <a:xfrm>
            <a:off x="6001371" y="4841657"/>
            <a:ext cx="26035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- Can send an email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- Can upload files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D1CD74-4762-49BF-B36E-231CB26F31F5}"/>
              </a:ext>
            </a:extLst>
          </p:cNvPr>
          <p:cNvSpPr txBox="1"/>
          <p:nvPr/>
        </p:nvSpPr>
        <p:spPr>
          <a:xfrm>
            <a:off x="7543800" y="2553996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Important!</a:t>
            </a:r>
          </a:p>
        </p:txBody>
      </p:sp>
    </p:spTree>
    <p:extLst>
      <p:ext uri="{BB962C8B-B14F-4D97-AF65-F5344CB8AC3E}">
        <p14:creationId xmlns:p14="http://schemas.microsoft.com/office/powerpoint/2010/main" val="1133672647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  <a:endParaRPr lang="en-US" altLang="en-US" dirty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/>
              <a:t>Joomla! Updates</a:t>
            </a:r>
          </a:p>
          <a:p>
            <a:r>
              <a:rPr lang="en-US" altLang="en-US" sz="2000" dirty="0"/>
              <a:t>Upcoming JUG Meetings</a:t>
            </a:r>
          </a:p>
          <a:p>
            <a:r>
              <a:rPr lang="en-US" altLang="en-US" sz="2000" dirty="0"/>
              <a:t>Program – Suggestions?</a:t>
            </a:r>
          </a:p>
          <a:p>
            <a:pPr lvl="1"/>
            <a:r>
              <a:rPr lang="en-US" altLang="en-US" sz="1600" dirty="0"/>
              <a:t>More Gantry</a:t>
            </a:r>
          </a:p>
          <a:p>
            <a:pPr lvl="1"/>
            <a:r>
              <a:rPr lang="en-US" altLang="en-US" sz="1600" dirty="0"/>
              <a:t>Custom Fields</a:t>
            </a:r>
          </a:p>
          <a:p>
            <a:pPr lvl="1"/>
            <a:r>
              <a:rPr lang="en-US" altLang="en-US" sz="1600" dirty="0"/>
              <a:t>What do you want to show?</a:t>
            </a:r>
          </a:p>
          <a:p>
            <a:r>
              <a:rPr lang="en-US" altLang="en-US" sz="2000" dirty="0"/>
              <a:t>Topics for Future - Discussion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0DD1-2827-449F-A630-1F26DFF45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</a:t>
            </a:r>
            <a:r>
              <a:rPr lang="en-US" dirty="0" err="1"/>
              <a:t>Mysites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7C6E-13C5-49AC-AFA0-40A389C33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good practices (excerpt!)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67011-1FEF-44D7-8F3E-AE845D6B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96B96-73FA-43FC-B157-12D6462C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20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1D414E-AE17-4864-9B0B-8F54A2EEC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08428"/>
            <a:ext cx="5062763" cy="38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14009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0D384-A0C2-4B46-A04C-73E7EFC9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A94BD-2BD8-47A5-80B8-87ACA10DF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</a:t>
            </a:r>
            <a:r>
              <a:rPr lang="en-US" dirty="0" err="1"/>
              <a:t>Akeeba</a:t>
            </a:r>
            <a:r>
              <a:rPr lang="en-US" dirty="0"/>
              <a:t> Backup Pro</a:t>
            </a:r>
          </a:p>
          <a:p>
            <a:r>
              <a:rPr lang="en-US" dirty="0"/>
              <a:t>Configure Backup Profile</a:t>
            </a:r>
          </a:p>
          <a:p>
            <a:pPr lvl="1"/>
            <a:r>
              <a:rPr lang="en-US" dirty="0"/>
              <a:t>Full or Database Only</a:t>
            </a:r>
          </a:p>
          <a:p>
            <a:pPr lvl="1"/>
            <a:r>
              <a:rPr lang="en-US" dirty="0"/>
              <a:t>Destination of Backup – Dropbox, Amazon S3, etc.</a:t>
            </a:r>
          </a:p>
          <a:p>
            <a:r>
              <a:rPr lang="en-US" dirty="0"/>
              <a:t>Connect Profile to Dashboard</a:t>
            </a:r>
          </a:p>
          <a:p>
            <a:r>
              <a:rPr lang="en-US" dirty="0"/>
              <a:t>Schedule Backups through Dashboard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DE7DC-2BE3-41EB-8916-7050BB49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A7606D-B702-4CE5-830C-0D2CDD89B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331ED0-FF75-4ECA-AF57-BF1784A28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888" y="5280518"/>
            <a:ext cx="7426699" cy="76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33833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83269-F8AC-4043-A827-D0998D5D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AD462-7C90-4754-B82A-1FA6BE2E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site backed up at the right time?</a:t>
            </a:r>
          </a:p>
          <a:p>
            <a:r>
              <a:rPr lang="en-US" dirty="0"/>
              <a:t>Do you trust the developer?</a:t>
            </a:r>
          </a:p>
          <a:p>
            <a:pPr lvl="1"/>
            <a:r>
              <a:rPr lang="en-US" dirty="0"/>
              <a:t>JCE</a:t>
            </a:r>
          </a:p>
          <a:p>
            <a:pPr lvl="1"/>
            <a:r>
              <a:rPr lang="en-US" dirty="0" err="1"/>
              <a:t>Akeeba</a:t>
            </a:r>
            <a:r>
              <a:rPr lang="en-US" dirty="0"/>
              <a:t> Backup</a:t>
            </a:r>
          </a:p>
          <a:p>
            <a:pPr lvl="1"/>
            <a:r>
              <a:rPr lang="en-US" dirty="0" err="1"/>
              <a:t>Akeeba</a:t>
            </a:r>
            <a:r>
              <a:rPr lang="en-US" dirty="0"/>
              <a:t> </a:t>
            </a:r>
            <a:r>
              <a:rPr lang="en-US" dirty="0" err="1"/>
              <a:t>Admintools</a:t>
            </a:r>
            <a:endParaRPr lang="en-US" dirty="0"/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What is your comfort level?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7D7A0-2F3B-4DF1-91B3-85BB26F1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9C291-5610-41A3-9633-0E05A96F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173526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C0682-4096-4329-8D47-29D816035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C50E8-FFE8-4B89-9D77-C1F5741AB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https://developers.google.com/web/tools/lighthouse</a:t>
            </a:r>
            <a:endParaRPr lang="en-US" dirty="0"/>
          </a:p>
          <a:p>
            <a:r>
              <a:rPr lang="en-US" dirty="0"/>
              <a:t>Inside of </a:t>
            </a:r>
            <a:r>
              <a:rPr lang="en-US" dirty="0" err="1"/>
              <a:t>mysites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AC46-0CB6-4C2C-B67E-758C265F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E2C6A-5839-48A8-A57C-81D43605A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2248A0-DA48-403C-A45F-66B8012A6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406590"/>
            <a:ext cx="3681166" cy="261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33921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0D64-F5FE-46DC-97EE-AE0D2509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Dashboard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9187B-D846-44B4-803A-E6BA7664D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4157662" cy="4267200"/>
          </a:xfrm>
        </p:spPr>
        <p:txBody>
          <a:bodyPr/>
          <a:lstStyle/>
          <a:p>
            <a:r>
              <a:rPr lang="en-US" dirty="0"/>
              <a:t>Risk:</a:t>
            </a:r>
          </a:p>
          <a:p>
            <a:pPr lvl="1"/>
            <a:r>
              <a:rPr lang="en-US" dirty="0"/>
              <a:t>Mass Upgrade Sites</a:t>
            </a:r>
          </a:p>
          <a:p>
            <a:pPr lvl="1"/>
            <a:r>
              <a:rPr lang="en-US" dirty="0"/>
              <a:t>Remote Install Extension to </a:t>
            </a:r>
            <a:br>
              <a:rPr lang="en-US" dirty="0"/>
            </a:br>
            <a:r>
              <a:rPr lang="en-US" dirty="0"/>
              <a:t>multiple sites</a:t>
            </a:r>
          </a:p>
          <a:p>
            <a:r>
              <a:rPr lang="en-US" dirty="0"/>
              <a:t>Comfort Level</a:t>
            </a:r>
          </a:p>
          <a:p>
            <a:pPr lvl="1"/>
            <a:r>
              <a:rPr lang="en-US" dirty="0"/>
              <a:t>Need to visit your sites!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DB59-B120-47A6-A041-E2F08AC56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6C13F-BE36-45F6-9BF7-FEC9D2BA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457BBC-B5AD-4508-8BA2-635C04042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303" y="2237378"/>
            <a:ext cx="4052323" cy="329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77190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1E045-8D93-4CF2-9D20-0562ADD6D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74832"/>
            <a:ext cx="7772400" cy="1362075"/>
          </a:xfrm>
        </p:spPr>
        <p:txBody>
          <a:bodyPr/>
          <a:lstStyle/>
          <a:p>
            <a:r>
              <a:rPr lang="en-US" dirty="0"/>
              <a:t>How to Make More Money WITH JOOMLA!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A0255-D9CE-45FC-899C-140F77649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3962400"/>
            <a:ext cx="7772400" cy="1500187"/>
          </a:xfrm>
        </p:spPr>
        <p:txBody>
          <a:bodyPr/>
          <a:lstStyle/>
          <a:p>
            <a:r>
              <a:rPr lang="en-US" dirty="0"/>
              <a:t>Maintaining Joomla Websites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CCD93-E000-4BEE-96AD-18EDBC702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F1D40-C7A4-4E96-9268-0F4324DB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395780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61CD0D-F698-43AC-BD49-076D12B7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Problems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301513-97E1-4F57-BE84-C3575B26F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Website is developed</a:t>
            </a:r>
          </a:p>
          <a:p>
            <a:pPr lvl="1"/>
            <a:r>
              <a:rPr lang="en-US" sz="2000" dirty="0"/>
              <a:t>Updates are neglected</a:t>
            </a:r>
          </a:p>
          <a:p>
            <a:pPr lvl="1"/>
            <a:r>
              <a:rPr lang="en-US" sz="2000" dirty="0"/>
              <a:t>Website is out of date / not backed up</a:t>
            </a:r>
          </a:p>
          <a:p>
            <a:pPr lvl="1"/>
            <a:r>
              <a:rPr lang="en-US" sz="2000" dirty="0"/>
              <a:t>Hacks occur… </a:t>
            </a:r>
          </a:p>
          <a:p>
            <a:r>
              <a:rPr lang="en-US" sz="2400" dirty="0"/>
              <a:t>Website is developed on the cheap</a:t>
            </a:r>
          </a:p>
          <a:p>
            <a:pPr lvl="1"/>
            <a:r>
              <a:rPr lang="en-US" sz="2000" dirty="0"/>
              <a:t>Maintainer isn’t too experienced</a:t>
            </a:r>
          </a:p>
          <a:p>
            <a:pPr lvl="1"/>
            <a:r>
              <a:rPr lang="en-US" sz="2000" dirty="0"/>
              <a:t>Backups are not made</a:t>
            </a:r>
          </a:p>
          <a:p>
            <a:pPr lvl="1"/>
            <a:r>
              <a:rPr lang="en-US" sz="2000" dirty="0"/>
              <a:t>Oops…</a:t>
            </a:r>
          </a:p>
          <a:p>
            <a:r>
              <a:rPr lang="en-US" sz="2400" dirty="0"/>
              <a:t>These updates come out all the time!</a:t>
            </a:r>
          </a:p>
          <a:p>
            <a:pPr lvl="1"/>
            <a:r>
              <a:rPr lang="en-US" sz="2000" dirty="0"/>
              <a:t>But it costs too much in $ or time to do them as they occur!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83D94-7BA8-4BAC-AFCE-CBD36A1E6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A8B837-46A8-44BA-B507-E2207F115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39448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5F7E-AAA6-4C93-892E-499CA788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69CB6-912E-49EE-8B1F-82FF657E1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Neglected sites, particularly for low-budget organizations</a:t>
            </a:r>
          </a:p>
          <a:p>
            <a:r>
              <a:rPr lang="en-US" dirty="0"/>
              <a:t>Dedicated developers do updates out of goodwill, uncompensated</a:t>
            </a:r>
          </a:p>
          <a:p>
            <a:r>
              <a:rPr lang="en-US" dirty="0"/>
              <a:t>Clearly, the big customers have figured out that they need to maintain and pay to do it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ABDEB-500C-4EAD-8CB5-E1C93620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AC45C-AF2B-4E1E-8D81-48DDC8E5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820213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6514E-2902-48F9-8AEA-88E7D634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Coverage for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2CC2C-F6FD-4DC7-A78E-BC0A552B74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Include in development bid:</a:t>
            </a:r>
          </a:p>
          <a:p>
            <a:pPr lvl="1"/>
            <a:r>
              <a:rPr lang="en-US" sz="2000" dirty="0"/>
              <a:t>Fixed monthly retainer for maintenance</a:t>
            </a:r>
          </a:p>
          <a:p>
            <a:pPr lvl="1"/>
            <a:r>
              <a:rPr lang="en-US" sz="2000" dirty="0"/>
              <a:t>Hourly rate</a:t>
            </a:r>
          </a:p>
          <a:p>
            <a:pPr lvl="1"/>
            <a:r>
              <a:rPr lang="en-US" sz="2000" dirty="0"/>
              <a:t>Fixed amount to draw down against</a:t>
            </a:r>
          </a:p>
          <a:p>
            <a:pPr lvl="1"/>
            <a:r>
              <a:rPr lang="en-US" sz="2000" dirty="0"/>
              <a:t>Dedication – just do it</a:t>
            </a:r>
          </a:p>
          <a:p>
            <a:pPr marL="909637" lvl="2" indent="0">
              <a:buNone/>
            </a:pP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E23106-BE11-4655-8337-06FE2ABB4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4159850" cy="4267200"/>
          </a:xfrm>
        </p:spPr>
        <p:txBody>
          <a:bodyPr/>
          <a:lstStyle/>
          <a:p>
            <a:r>
              <a:rPr lang="en-US" sz="2400" dirty="0"/>
              <a:t>Including:</a:t>
            </a:r>
          </a:p>
          <a:p>
            <a:pPr lvl="1"/>
            <a:r>
              <a:rPr lang="en-US" sz="2000" dirty="0"/>
              <a:t>Hosting</a:t>
            </a:r>
          </a:p>
          <a:p>
            <a:pPr lvl="1"/>
            <a:r>
              <a:rPr lang="en-US" sz="2000" dirty="0"/>
              <a:t>Core and extension updates</a:t>
            </a:r>
          </a:p>
          <a:p>
            <a:pPr lvl="1"/>
            <a:r>
              <a:rPr lang="en-US" sz="2000" dirty="0"/>
              <a:t>Backups</a:t>
            </a:r>
          </a:p>
          <a:p>
            <a:pPr lvl="1"/>
            <a:r>
              <a:rPr lang="en-US" sz="2000" dirty="0"/>
              <a:t>Security Audits</a:t>
            </a:r>
          </a:p>
          <a:p>
            <a:pPr lvl="1"/>
            <a:r>
              <a:rPr lang="en-US" sz="2000" dirty="0"/>
              <a:t>User Support</a:t>
            </a:r>
          </a:p>
          <a:p>
            <a:pPr lvl="1"/>
            <a:r>
              <a:rPr lang="en-US" sz="2000" dirty="0"/>
              <a:t>Site Content Assistance</a:t>
            </a:r>
          </a:p>
          <a:p>
            <a:pPr lvl="1"/>
            <a:r>
              <a:rPr lang="en-US" sz="2000" dirty="0"/>
              <a:t>Minor Tweaks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7788D-8FD6-4B0C-ACDF-2AF412F4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707E1-F3E7-4CD6-B73A-7DCABC48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C99A-EB4F-4342-8CC3-5F63F462A9BC}"/>
              </a:ext>
            </a:extLst>
          </p:cNvPr>
          <p:cNvSpPr txBox="1"/>
          <p:nvPr/>
        </p:nvSpPr>
        <p:spPr>
          <a:xfrm>
            <a:off x="382288" y="5410200"/>
            <a:ext cx="823655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What have you used? What has worked / not worked so well?</a:t>
            </a:r>
          </a:p>
        </p:txBody>
      </p:sp>
    </p:spTree>
    <p:extLst>
      <p:ext uri="{BB962C8B-B14F-4D97-AF65-F5344CB8AC3E}">
        <p14:creationId xmlns:p14="http://schemas.microsoft.com/office/powerpoint/2010/main" val="2470543338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759851-FC6B-4C3F-A1E3-12D730FE8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Management Issues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98299C5-E3B0-41FF-B0A3-C2E8468A3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thinks websites are done when paid for</a:t>
            </a:r>
          </a:p>
          <a:p>
            <a:r>
              <a:rPr lang="en-US" dirty="0"/>
              <a:t>Client likes to gab, eats up time but doesn’t consider that billable</a:t>
            </a:r>
          </a:p>
          <a:p>
            <a:r>
              <a:rPr lang="en-US" dirty="0"/>
              <a:t>Client hires a ‘technical’ person who wants plenty of help</a:t>
            </a:r>
          </a:p>
          <a:p>
            <a:r>
              <a:rPr lang="en-US" dirty="0"/>
              <a:t>Your experience?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EBD7F-88CA-4EB8-A926-61EE0E08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A761F-EDAE-499B-A857-7933C397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A391-9F9C-4EEC-BDB7-8C5225CBD88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449123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45C6C-92C1-4F5A-9A5C-FE3BCC8BA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188325" cy="1216025"/>
          </a:xfrm>
        </p:spPr>
        <p:txBody>
          <a:bodyPr/>
          <a:lstStyle/>
          <a:p>
            <a:r>
              <a:rPr lang="en-US" sz="3200" dirty="0"/>
              <a:t>Joomla Core and Extension Updates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C5795-4BF3-4E23-9E1D-7DE6548E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D5CD0-D40F-418E-A38E-40AE33CF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8</a:t>
            </a:fld>
            <a:endParaRPr lang="en-US" alt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550D368-F07B-4768-8615-2BD929834F4D}"/>
              </a:ext>
            </a:extLst>
          </p:cNvPr>
          <p:cNvGrpSpPr/>
          <p:nvPr/>
        </p:nvGrpSpPr>
        <p:grpSpPr>
          <a:xfrm>
            <a:off x="1066800" y="2743200"/>
            <a:ext cx="7276392" cy="2592591"/>
            <a:chOff x="1118210" y="2180142"/>
            <a:chExt cx="7276392" cy="259259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2E9DF51-020C-45C2-8780-450715794286}"/>
                </a:ext>
              </a:extLst>
            </p:cNvPr>
            <p:cNvSpPr/>
            <p:nvPr/>
          </p:nvSpPr>
          <p:spPr bwMode="auto">
            <a:xfrm>
              <a:off x="1118210" y="3739825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AD75202-A954-48B9-85CA-F2C566F629C5}"/>
                </a:ext>
              </a:extLst>
            </p:cNvPr>
            <p:cNvSpPr/>
            <p:nvPr/>
          </p:nvSpPr>
          <p:spPr bwMode="auto">
            <a:xfrm>
              <a:off x="25146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6D1B441-2FBD-4FE0-A33E-6006EF0FDBAF}"/>
                </a:ext>
              </a:extLst>
            </p:cNvPr>
            <p:cNvSpPr/>
            <p:nvPr/>
          </p:nvSpPr>
          <p:spPr bwMode="auto">
            <a:xfrm>
              <a:off x="38862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0ECBCA6-0C4E-4B48-89F4-714A2DCA0D11}"/>
                </a:ext>
              </a:extLst>
            </p:cNvPr>
            <p:cNvSpPr/>
            <p:nvPr/>
          </p:nvSpPr>
          <p:spPr bwMode="auto">
            <a:xfrm>
              <a:off x="52578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58A8522C-668C-4E99-9894-10359F9E5B25}"/>
                </a:ext>
              </a:extLst>
            </p:cNvPr>
            <p:cNvSpPr/>
            <p:nvPr/>
          </p:nvSpPr>
          <p:spPr bwMode="auto">
            <a:xfrm>
              <a:off x="1157165" y="312960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961A35-B893-4A17-9FFD-059E914DCF54}"/>
                </a:ext>
              </a:extLst>
            </p:cNvPr>
            <p:cNvSpPr txBox="1"/>
            <p:nvPr/>
          </p:nvSpPr>
          <p:spPr>
            <a:xfrm>
              <a:off x="1157165" y="2180142"/>
              <a:ext cx="11288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Backup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Install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Test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1FE67646-5A8A-4C21-9E8C-E31F0EE939CA}"/>
                </a:ext>
              </a:extLst>
            </p:cNvPr>
            <p:cNvSpPr/>
            <p:nvPr/>
          </p:nvSpPr>
          <p:spPr bwMode="auto">
            <a:xfrm>
              <a:off x="2548631" y="313424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EA7032-096D-4450-8EBF-DA5CB4585A7D}"/>
                </a:ext>
              </a:extLst>
            </p:cNvPr>
            <p:cNvSpPr txBox="1"/>
            <p:nvPr/>
          </p:nvSpPr>
          <p:spPr>
            <a:xfrm>
              <a:off x="2548631" y="2184782"/>
              <a:ext cx="11288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Backup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Install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Test</a:t>
              </a:r>
            </a:p>
          </p:txBody>
        </p:sp>
        <p:sp>
          <p:nvSpPr>
            <p:cNvPr id="18" name="Arrow: Down 17">
              <a:extLst>
                <a:ext uri="{FF2B5EF4-FFF2-40B4-BE49-F238E27FC236}">
                  <a16:creationId xmlns:a16="http://schemas.microsoft.com/office/drawing/2014/main" id="{7C2F983F-3F33-45E8-961C-2BF964C9E767}"/>
                </a:ext>
              </a:extLst>
            </p:cNvPr>
            <p:cNvSpPr/>
            <p:nvPr/>
          </p:nvSpPr>
          <p:spPr bwMode="auto">
            <a:xfrm>
              <a:off x="3931570" y="3138021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9A683A5-1E2E-4E06-8BD9-BD571E0FA40B}"/>
                </a:ext>
              </a:extLst>
            </p:cNvPr>
            <p:cNvSpPr txBox="1"/>
            <p:nvPr/>
          </p:nvSpPr>
          <p:spPr>
            <a:xfrm>
              <a:off x="3931570" y="2188554"/>
              <a:ext cx="11288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Backup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Install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Test</a:t>
              </a:r>
            </a:p>
          </p:txBody>
        </p:sp>
        <p:sp>
          <p:nvSpPr>
            <p:cNvPr id="20" name="Arrow: Down 19">
              <a:extLst>
                <a:ext uri="{FF2B5EF4-FFF2-40B4-BE49-F238E27FC236}">
                  <a16:creationId xmlns:a16="http://schemas.microsoft.com/office/drawing/2014/main" id="{95471A50-7F43-4388-A80A-0F8C429E9EC5}"/>
                </a:ext>
              </a:extLst>
            </p:cNvPr>
            <p:cNvSpPr/>
            <p:nvPr/>
          </p:nvSpPr>
          <p:spPr bwMode="auto">
            <a:xfrm>
              <a:off x="5323036" y="316377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4F1A3ED-2F90-4965-9A21-1215A40938B2}"/>
                </a:ext>
              </a:extLst>
            </p:cNvPr>
            <p:cNvSpPr txBox="1"/>
            <p:nvPr/>
          </p:nvSpPr>
          <p:spPr>
            <a:xfrm>
              <a:off x="5323036" y="2214312"/>
              <a:ext cx="112883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Backup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Install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Test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99B8E45-9D4D-42A8-9A5D-5C8A10E9DB29}"/>
                </a:ext>
              </a:extLst>
            </p:cNvPr>
            <p:cNvSpPr txBox="1"/>
            <p:nvPr/>
          </p:nvSpPr>
          <p:spPr>
            <a:xfrm>
              <a:off x="6553200" y="4267200"/>
              <a:ext cx="184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 . Tedious?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1533109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D390-6EB8-40A1-86BE-24D7F6EB9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Dashboard Tools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F236A-8B9A-4B5E-ABA9-1816FC2689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MySites.guru</a:t>
            </a:r>
            <a:r>
              <a:rPr lang="en-US" dirty="0"/>
              <a:t> (</a:t>
            </a:r>
            <a:r>
              <a:rPr lang="en-US" dirty="0" err="1"/>
              <a:t>myJoomla</a:t>
            </a:r>
            <a:r>
              <a:rPr lang="en-US" dirty="0"/>
              <a:t>)</a:t>
            </a:r>
          </a:p>
          <a:p>
            <a:r>
              <a:rPr lang="en-US" dirty="0"/>
              <a:t>BackupMonkey.io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65244C-1656-4BC9-9D69-6B221676A3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Watchful</a:t>
            </a:r>
          </a:p>
          <a:p>
            <a:r>
              <a:rPr lang="en-US" dirty="0" err="1"/>
              <a:t>YourSites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3CF0E-8F99-4599-B97F-192D409D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04-27-2020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F32060-869B-4F7A-BEFA-5E9E0EFF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9</a:t>
            </a:fld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B550C07-0E34-44EA-9C21-03913AE6810A}"/>
              </a:ext>
            </a:extLst>
          </p:cNvPr>
          <p:cNvGrpSpPr/>
          <p:nvPr/>
        </p:nvGrpSpPr>
        <p:grpSpPr>
          <a:xfrm>
            <a:off x="1014768" y="4371497"/>
            <a:ext cx="5232671" cy="1643124"/>
            <a:chOff x="1118210" y="3129609"/>
            <a:chExt cx="5232671" cy="164312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F8F8AB7-F670-4A1B-9CBB-FA00BB2A9A0E}"/>
                </a:ext>
              </a:extLst>
            </p:cNvPr>
            <p:cNvSpPr/>
            <p:nvPr/>
          </p:nvSpPr>
          <p:spPr bwMode="auto">
            <a:xfrm>
              <a:off x="1118210" y="3739825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8632449-9877-4FB3-9F74-84C8BB5CDADA}"/>
                </a:ext>
              </a:extLst>
            </p:cNvPr>
            <p:cNvSpPr/>
            <p:nvPr/>
          </p:nvSpPr>
          <p:spPr bwMode="auto">
            <a:xfrm>
              <a:off x="25146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4560908-FBEB-42C7-ADDE-4C61D2E3A161}"/>
                </a:ext>
              </a:extLst>
            </p:cNvPr>
            <p:cNvSpPr/>
            <p:nvPr/>
          </p:nvSpPr>
          <p:spPr bwMode="auto">
            <a:xfrm>
              <a:off x="38862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8E041A9-7AAF-4E15-8975-31C7B7810FA9}"/>
                </a:ext>
              </a:extLst>
            </p:cNvPr>
            <p:cNvSpPr/>
            <p:nvPr/>
          </p:nvSpPr>
          <p:spPr bwMode="auto">
            <a:xfrm>
              <a:off x="5257800" y="3782133"/>
              <a:ext cx="1066800" cy="990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Website</a:t>
              </a: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620C9643-BD44-4F21-9334-AA8A053E1240}"/>
                </a:ext>
              </a:extLst>
            </p:cNvPr>
            <p:cNvSpPr/>
            <p:nvPr/>
          </p:nvSpPr>
          <p:spPr bwMode="auto">
            <a:xfrm>
              <a:off x="1157165" y="312960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C0F9A4A6-A339-49C1-BB63-6AFB1387F521}"/>
                </a:ext>
              </a:extLst>
            </p:cNvPr>
            <p:cNvSpPr/>
            <p:nvPr/>
          </p:nvSpPr>
          <p:spPr bwMode="auto">
            <a:xfrm>
              <a:off x="2548631" y="313424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34C34AC7-6731-4CB4-9967-ED214A788124}"/>
                </a:ext>
              </a:extLst>
            </p:cNvPr>
            <p:cNvSpPr/>
            <p:nvPr/>
          </p:nvSpPr>
          <p:spPr bwMode="auto">
            <a:xfrm>
              <a:off x="3931570" y="3138021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3B10CC4D-7F03-4BCB-BFEB-BFD098F55352}"/>
                </a:ext>
              </a:extLst>
            </p:cNvPr>
            <p:cNvSpPr/>
            <p:nvPr/>
          </p:nvSpPr>
          <p:spPr bwMode="auto">
            <a:xfrm>
              <a:off x="5323036" y="3163779"/>
              <a:ext cx="1027845" cy="610216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D889343-146C-447F-8785-01011B1571DD}"/>
              </a:ext>
            </a:extLst>
          </p:cNvPr>
          <p:cNvSpPr/>
          <p:nvPr/>
        </p:nvSpPr>
        <p:spPr bwMode="auto">
          <a:xfrm>
            <a:off x="1143000" y="3810000"/>
            <a:ext cx="5001958" cy="3953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Central Dashboard to Manage Sites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A21351-EF20-4812-A78C-86C7F78DCE1E}"/>
              </a:ext>
            </a:extLst>
          </p:cNvPr>
          <p:cNvSpPr txBox="1"/>
          <p:nvPr/>
        </p:nvSpPr>
        <p:spPr>
          <a:xfrm>
            <a:off x="6560599" y="3882190"/>
            <a:ext cx="2159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Could save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not 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features, too</a:t>
            </a:r>
          </a:p>
        </p:txBody>
      </p:sp>
    </p:spTree>
    <p:extLst>
      <p:ext uri="{BB962C8B-B14F-4D97-AF65-F5344CB8AC3E}">
        <p14:creationId xmlns:p14="http://schemas.microsoft.com/office/powerpoint/2010/main" val="34348272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56966</TotalTime>
  <Words>1183</Words>
  <Application>Microsoft Office PowerPoint</Application>
  <PresentationFormat>On-screen Show (4:3)</PresentationFormat>
  <Paragraphs>371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Verdana</vt:lpstr>
      <vt:lpstr>Wingdings</vt:lpstr>
      <vt:lpstr>Profile</vt:lpstr>
      <vt:lpstr>Joomla! Updates and Tips</vt:lpstr>
      <vt:lpstr>Agenda</vt:lpstr>
      <vt:lpstr>How to Make More Money WITH JOOMLA!</vt:lpstr>
      <vt:lpstr>Classic Problems</vt:lpstr>
      <vt:lpstr>Result</vt:lpstr>
      <vt:lpstr>Contractual Coverage for Maintenance</vt:lpstr>
      <vt:lpstr>Client Management Issues</vt:lpstr>
      <vt:lpstr>Joomla Core and Extension Updates</vt:lpstr>
      <vt:lpstr>Dashboard Tools</vt:lpstr>
      <vt:lpstr>Functional Comparison</vt:lpstr>
      <vt:lpstr>Other aspects</vt:lpstr>
      <vt:lpstr>Price Comparison</vt:lpstr>
      <vt:lpstr>Estimated Annual Cost</vt:lpstr>
      <vt:lpstr> Add:</vt:lpstr>
      <vt:lpstr>Maintenance Contract</vt:lpstr>
      <vt:lpstr>Mysites.guru (myjoomla.com)</vt:lpstr>
      <vt:lpstr>Mysites live stats</vt:lpstr>
      <vt:lpstr>Advantages of Dashboard Tools</vt:lpstr>
      <vt:lpstr>Advantages of Dashboard Tools</vt:lpstr>
      <vt:lpstr>Advantages of Mysites</vt:lpstr>
      <vt:lpstr>Backups</vt:lpstr>
      <vt:lpstr>Automatic Updates</vt:lpstr>
      <vt:lpstr>Performance Audit</vt:lpstr>
      <vt:lpstr>Disadvantages of Dashboard Tools</vt:lpstr>
    </vt:vector>
  </TitlesOfParts>
  <Company>Ursa Major Consulting,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2020 - How to Make More Money with Joomla!</dc:title>
  <dc:creator>Dorothy Firsching</dc:creator>
  <cp:lastModifiedBy>Dorothy Firsching</cp:lastModifiedBy>
  <cp:revision>348</cp:revision>
  <dcterms:created xsi:type="dcterms:W3CDTF">2011-12-29T03:18:07Z</dcterms:created>
  <dcterms:modified xsi:type="dcterms:W3CDTF">2020-07-21T19:09:25Z</dcterms:modified>
</cp:coreProperties>
</file>