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38"/>
  </p:notesMasterIdLst>
  <p:sldIdLst>
    <p:sldId id="256" r:id="rId2"/>
    <p:sldId id="427" r:id="rId3"/>
    <p:sldId id="428" r:id="rId4"/>
    <p:sldId id="429" r:id="rId5"/>
    <p:sldId id="461" r:id="rId6"/>
    <p:sldId id="458" r:id="rId7"/>
    <p:sldId id="430" r:id="rId8"/>
    <p:sldId id="431" r:id="rId9"/>
    <p:sldId id="432" r:id="rId10"/>
    <p:sldId id="450" r:id="rId11"/>
    <p:sldId id="460" r:id="rId12"/>
    <p:sldId id="433" r:id="rId13"/>
    <p:sldId id="459" r:id="rId14"/>
    <p:sldId id="451" r:id="rId15"/>
    <p:sldId id="452" r:id="rId16"/>
    <p:sldId id="435" r:id="rId17"/>
    <p:sldId id="434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49" r:id="rId32"/>
    <p:sldId id="453" r:id="rId33"/>
    <p:sldId id="454" r:id="rId34"/>
    <p:sldId id="455" r:id="rId35"/>
    <p:sldId id="456" r:id="rId36"/>
    <p:sldId id="457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4660"/>
  </p:normalViewPr>
  <p:slideViewPr>
    <p:cSldViewPr>
      <p:cViewPr varScale="1">
        <p:scale>
          <a:sx n="108" d="100"/>
          <a:sy n="108" d="100"/>
        </p:scale>
        <p:origin x="9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77C9288-AAE9-4F9D-809D-DF668FFE1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212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93F57-C6E5-4C80-A43A-8679AE091B6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6079D7-1E80-4BFD-8951-21910A7325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29F5-3E81-47B5-BF63-42201FCBB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09485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D62F7-41C4-42DD-8FAD-340AF2106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86436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476603C-1BBE-4265-932F-232B54A44E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8769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FE47D-1719-4ABD-8A2E-77F4BB0DF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8056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450F-A06F-44C0-9AB6-3E04C3B83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72078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8A391-9F9C-4EEC-BDB7-8C5225CBD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747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EB040-9F88-42D6-A818-C64C42A3D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80652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7B07-6842-4CFC-948A-BCA535F8F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53681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C4F8-F011-495D-8911-2004F7016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72833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19767-4E36-4AEA-BED8-6BAE27BF3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14785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5F041-E894-464C-964F-338D5181B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94255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altLang="en-US"/>
              <a:t>08-24-2020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82F0F34-4646-442C-910A-37E30EF0A5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fade thruBlk="1"/>
  </p:transition>
  <p:hf hdr="0" ftr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firsching@ursamajorconsulting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ithub.com/GoogleChrome/lighthouse/issues/670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dev/font-display/?utm_source=lighthouse&amp;utm_medium=devtools#preload-web-fonts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EventTarget/addEventListener#Browser_compatibility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ithub.com/GoogleChrome/lightho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speed/pagespeed/insight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Google Lighthouse and </a:t>
            </a:r>
            <a:r>
              <a:rPr lang="en-US" altLang="en-US"/>
              <a:t>Joomla Performance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352800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Northern Virginia Joomla Users Group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August 2020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Dorothy Firsching, Ursa Major Consulting, LLC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hlinkClick r:id="rId3"/>
              </a:rPr>
              <a:t>dfirsching@ursamajorconsulting.com</a:t>
            </a:r>
            <a:r>
              <a:rPr lang="en-US" altLang="en-US" sz="2000" dirty="0"/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897E-95BE-4329-8316-DE3F2377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AC3CE-3DA0-48AA-91F9-3FA330BD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424862" cy="4267200"/>
          </a:xfrm>
        </p:spPr>
        <p:txBody>
          <a:bodyPr/>
          <a:lstStyle/>
          <a:p>
            <a:r>
              <a:rPr lang="en-US" sz="2000" dirty="0"/>
              <a:t>Blue selector / read more for explanations</a:t>
            </a:r>
          </a:p>
          <a:p>
            <a:r>
              <a:rPr lang="en-US" sz="2000" dirty="0" err="1"/>
              <a:t>Novajoomla</a:t>
            </a:r>
            <a:r>
              <a:rPr lang="en-US" sz="2000" dirty="0"/>
              <a:t> on </a:t>
            </a:r>
            <a:r>
              <a:rPr lang="en-US" sz="2000" dirty="0">
                <a:solidFill>
                  <a:srgbClr val="FF0000"/>
                </a:solidFill>
              </a:rPr>
              <a:t>MOBILE: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356B6-FDAF-43A0-BE1F-83BA00BD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F137C-1DBD-4592-84C6-4CF62921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153B99-48B3-42B9-BAD4-E165B26B1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872" y="193675"/>
            <a:ext cx="1419423" cy="121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A143D1-1EDA-4F89-B927-805B82BC3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7000"/>
            <a:ext cx="6820852" cy="18195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384DAF-14EA-41D6-8E30-FD7A0F4064CF}"/>
              </a:ext>
            </a:extLst>
          </p:cNvPr>
          <p:cNvSpPr txBox="1"/>
          <p:nvPr/>
        </p:nvSpPr>
        <p:spPr>
          <a:xfrm>
            <a:off x="333281" y="4641418"/>
            <a:ext cx="4455579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a few fixes, I got it up to 96: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629A14-F5D4-4E34-85FB-41FC299A9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05" y="5137234"/>
            <a:ext cx="6705607" cy="8796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0DDC6E-A01C-4A32-949D-E8FE9B739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3792" y="4826084"/>
            <a:ext cx="1276528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16031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1868-17F2-4503-999E-678400E9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PageSpeed</a:t>
            </a:r>
            <a:r>
              <a:rPr lang="en-US" dirty="0"/>
              <a:t> Insights vs Lighthouse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2E30-4EFB-4F8E-9997-39D010D37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Sometimes HUGELY different results. </a:t>
            </a:r>
          </a:p>
          <a:p>
            <a:pPr lvl="1"/>
            <a:r>
              <a:rPr lang="en-US" sz="1600" dirty="0">
                <a:hlinkClick r:id="rId2"/>
              </a:rPr>
              <a:t>https://github.com/GoogleChrome/lighthouse/issues/6708</a:t>
            </a:r>
            <a:endParaRPr lang="en-US" sz="1600" dirty="0"/>
          </a:p>
          <a:p>
            <a:pPr lvl="1"/>
            <a:r>
              <a:rPr lang="en-US" sz="1400" dirty="0"/>
              <a:t>“It's a highly useful tool, but it should be used with a grain of salt.”</a:t>
            </a:r>
          </a:p>
          <a:p>
            <a:pPr lvl="1"/>
            <a:r>
              <a:rPr lang="en-US" sz="1400" dirty="0"/>
              <a:t>“PSI web never reports the same score twice, even for the same page”</a:t>
            </a:r>
          </a:p>
          <a:p>
            <a:pPr lvl="1"/>
            <a:r>
              <a:rPr lang="en-US" sz="1400" dirty="0"/>
              <a:t>“The two scores differ (lighthouse vs web), even though they are based upon the exact same source code (geographic location, network speed, latency, and </a:t>
            </a:r>
            <a:r>
              <a:rPr lang="en-US" sz="1400" dirty="0" err="1"/>
              <a:t>cpu</a:t>
            </a:r>
            <a:r>
              <a:rPr lang="en-US" sz="1400" dirty="0"/>
              <a:t> power differ)”</a:t>
            </a:r>
          </a:p>
          <a:p>
            <a:pPr lvl="1"/>
            <a:r>
              <a:rPr lang="en-US" sz="1400" dirty="0"/>
              <a:t>“If you run Lighthouse on a slower </a:t>
            </a:r>
            <a:r>
              <a:rPr lang="en-US" sz="1400" dirty="0" err="1"/>
              <a:t>cpu</a:t>
            </a:r>
            <a:r>
              <a:rPr lang="en-US" sz="1400" dirty="0"/>
              <a:t> speed pc, and on a more powerful one, the score change is massive and it reports problems with completely different aspects of the page”</a:t>
            </a:r>
          </a:p>
          <a:p>
            <a:r>
              <a:rPr lang="en-US" sz="1800" dirty="0"/>
              <a:t>“In the real world, SEO companies use PSI.  LH not to be taken seriously. All </a:t>
            </a:r>
            <a:r>
              <a:rPr lang="en-US" sz="1800" dirty="0" err="1"/>
              <a:t>devs</a:t>
            </a:r>
            <a:r>
              <a:rPr lang="en-US" sz="1800" dirty="0"/>
              <a:t> proudly showing scores on Twitter are basically proud of having fast hardware.”</a:t>
            </a:r>
          </a:p>
          <a:p>
            <a:r>
              <a:rPr lang="en-US" sz="1800" dirty="0"/>
              <a:t>It has been suggested to click “clear all”: this icon: </a:t>
            </a:r>
          </a:p>
          <a:p>
            <a:r>
              <a:rPr lang="en-US" sz="1800" dirty="0"/>
              <a:t>Also different scores from LH available through mysites.com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482E2-D593-4A2F-9A91-EFFE4227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6C01D-5471-418C-9659-32753917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394D0-BC18-4F4B-A747-009E334B3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257800"/>
            <a:ext cx="609600" cy="3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45119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A0F6-59A8-4B39-9909-8E841A7C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“View Trace”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C3FBF6-FC88-4025-83FC-E706C8F74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2600"/>
            <a:ext cx="8001000" cy="302720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9B5A0-C15E-4991-A2A3-46A42F7B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3791B-F61A-4A3F-A38F-70636395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AC44E-0A15-4D16-8B67-D6EF59FC69D5}"/>
              </a:ext>
            </a:extLst>
          </p:cNvPr>
          <p:cNvSpPr txBox="1"/>
          <p:nvPr/>
        </p:nvSpPr>
        <p:spPr>
          <a:xfrm>
            <a:off x="533400" y="4958517"/>
            <a:ext cx="3502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FCP = First </a:t>
            </a:r>
            <a:r>
              <a:rPr lang="en-US" dirty="0" err="1"/>
              <a:t>Contentful</a:t>
            </a:r>
            <a:r>
              <a:rPr lang="en-US" dirty="0"/>
              <a:t> Paint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025831-FEC0-4469-BCA0-60F4ACFFA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505337"/>
            <a:ext cx="2229236" cy="16450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6469D3-D0D1-4735-9392-309210F0A2B4}"/>
              </a:ext>
            </a:extLst>
          </p:cNvPr>
          <p:cNvSpPr txBox="1"/>
          <p:nvPr/>
        </p:nvSpPr>
        <p:spPr>
          <a:xfrm>
            <a:off x="6326960" y="5143183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Gets complicated…</a:t>
            </a:r>
          </a:p>
          <a:p>
            <a:r>
              <a:rPr lang="en-US" dirty="0">
                <a:solidFill>
                  <a:srgbClr val="FF0000"/>
                </a:solidFill>
              </a:rPr>
              <a:t>Back to Lighthouse!</a:t>
            </a:r>
          </a:p>
        </p:txBody>
      </p:sp>
    </p:spTree>
    <p:extLst>
      <p:ext uri="{BB962C8B-B14F-4D97-AF65-F5344CB8AC3E}">
        <p14:creationId xmlns:p14="http://schemas.microsoft.com/office/powerpoint/2010/main" val="827561176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B64A-AEC7-4F41-97AC-83E0355A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load on Mobile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3B8FFB-0482-491F-B071-93B3E509C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76" y="1752600"/>
            <a:ext cx="6669523" cy="42672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4D380-BC72-4149-84FB-DF2110F8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6D6BF-AEBB-4AE0-9FA7-71A504DD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E1433-8DFA-4FA3-8034-E86ABD90C7D0}"/>
              </a:ext>
            </a:extLst>
          </p:cNvPr>
          <p:cNvSpPr txBox="1"/>
          <p:nvPr/>
        </p:nvSpPr>
        <p:spPr>
          <a:xfrm>
            <a:off x="1239134" y="6553200"/>
            <a:ext cx="69958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From: https://suncityadvising.com/wp-content/uploads/2018/06/Page-Load-Pagespeed-performance-1030x659.png</a:t>
            </a:r>
          </a:p>
        </p:txBody>
      </p:sp>
    </p:spTree>
    <p:extLst>
      <p:ext uri="{BB962C8B-B14F-4D97-AF65-F5344CB8AC3E}">
        <p14:creationId xmlns:p14="http://schemas.microsoft.com/office/powerpoint/2010/main" val="141620824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0A27-2F62-4634-AF83-3C218591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75864-1199-48B6-AB6E-0EB5D95F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Properly size images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7514C-754A-496B-B1B4-CE884E16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167D-4B46-4CC3-A43A-11D1172F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E2E1B5-BD2B-4764-A483-CFFA7F34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53" y="2362200"/>
            <a:ext cx="6782747" cy="3334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A44CE8-E2DF-4AFA-B852-C8E8473CF2FF}"/>
              </a:ext>
            </a:extLst>
          </p:cNvPr>
          <p:cNvSpPr txBox="1"/>
          <p:nvPr/>
        </p:nvSpPr>
        <p:spPr>
          <a:xfrm>
            <a:off x="2819400" y="6198369"/>
            <a:ext cx="4267200" cy="57708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sz="1050" dirty="0" err="1"/>
              <a:t>Joomladay</a:t>
            </a:r>
            <a:r>
              <a:rPr lang="en-US" sz="1050" dirty="0"/>
              <a:t> – Fixed, but it says it can be smaller still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50" dirty="0"/>
              <a:t>From Meetup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50" dirty="0"/>
              <a:t>Logo – Fixed </a:t>
            </a:r>
          </a:p>
        </p:txBody>
      </p:sp>
    </p:spTree>
    <p:extLst>
      <p:ext uri="{BB962C8B-B14F-4D97-AF65-F5344CB8AC3E}">
        <p14:creationId xmlns:p14="http://schemas.microsoft.com/office/powerpoint/2010/main" val="677198565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2571-2B4F-44FA-986F-F838DF56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456C-38E4-4CAE-A00F-086DB94C8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Preload key requests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Remove unused CSS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2CAFD-2803-454D-8624-D045432C6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1F9CC-D4A0-412D-8D13-64D2CF8B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53CF03-4085-4461-8A4B-B5138719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59" y="2286000"/>
            <a:ext cx="6744641" cy="1848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C69BD-4D71-44F8-8144-AA162F5AC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59" y="4740533"/>
            <a:ext cx="6858957" cy="12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91696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2849-EB8C-4E10-A9AF-22F29E44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site has lower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73760-61BC-40FA-867D-AE0DA4C7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66981-0E0A-4CD3-867C-28CA9348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788BC0-B96A-4282-A4EA-6785CFFA4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review recommendations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0A92F54D-9DE1-4646-B819-A598092E3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2314419"/>
            <a:ext cx="7478169" cy="222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502CB7-CBAB-42DD-B95C-A7181CC9D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059" y="4667242"/>
            <a:ext cx="6878010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25027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E0CB-D386-4C50-B240-683D5399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- Opportunities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1990A-98D0-43C5-881B-86A815DB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75937-0019-4BB6-B215-FF14F7E8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BD359-E90B-4287-8465-385AF57D6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897063" cy="2048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7F1FD-6521-49B7-BC9F-1CCD2BF19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032536"/>
            <a:ext cx="6897063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6572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F454B-A668-47E1-BCA7-D3990F34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2C5DD-D2F6-41E8-9F25-3F059CA93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Eliminate Render-blocking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2FE73-652C-41A2-871D-569C07D1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94098-EF5E-4E51-8804-D51C9723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D3373-BADD-4126-B0EF-203EE6086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14575"/>
            <a:ext cx="4734542" cy="373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958263-3779-4A0F-9DCF-C331D415E381}"/>
              </a:ext>
            </a:extLst>
          </p:cNvPr>
          <p:cNvSpPr txBox="1"/>
          <p:nvPr/>
        </p:nvSpPr>
        <p:spPr>
          <a:xfrm>
            <a:off x="5486401" y="2438400"/>
            <a:ext cx="3429000" cy="286232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Gobs of </a:t>
            </a:r>
            <a:r>
              <a:rPr lang="en-US" dirty="0" err="1"/>
              <a:t>css</a:t>
            </a:r>
            <a:r>
              <a:rPr lang="en-US" dirty="0"/>
              <a:t> and </a:t>
            </a:r>
            <a:r>
              <a:rPr lang="en-US" dirty="0" err="1"/>
              <a:t>js</a:t>
            </a:r>
            <a:r>
              <a:rPr lang="en-US" dirty="0"/>
              <a:t> files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Google fonts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 a template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Template may offer tools to combine, minify, defer the </a:t>
            </a:r>
            <a:r>
              <a:rPr lang="en-US" dirty="0" err="1"/>
              <a:t>css</a:t>
            </a:r>
            <a:r>
              <a:rPr lang="en-US" dirty="0"/>
              <a:t> and </a:t>
            </a:r>
            <a:r>
              <a:rPr lang="en-US" dirty="0" err="1"/>
              <a:t>js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not, extensions exist, e.g., JCH Optimize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01596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924A-3236-4D68-A810-4BC724DE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1142C-99D6-4447-9766-ADD780866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 Images in Next-Gen Formats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How do we do that, and is it advisable?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F9DC2-3267-4BDD-9B71-EA05414E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29138-A447-438A-A53D-1A336541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7FD476-E9C0-4150-AF32-C54F82F63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2362200"/>
            <a:ext cx="6878010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26268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80B616-3D84-4549-BC00-776B3E3C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Google Lighthouse and Joomla!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6DE91-3665-46B7-B076-5D79015D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AF185-6FEC-4009-8EEB-FAD975D8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1898631-6B03-4228-97AB-BEC66229B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2400" y="2819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41162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4F4B1-3803-4D1C-8692-D7FB2672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D51B0-CFA1-48AF-88D2-37302BA39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unused </a:t>
            </a:r>
            <a:r>
              <a:rPr lang="en-US" dirty="0" err="1"/>
              <a:t>Javascript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BD062-5207-48B7-8CE8-FAF96CDB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1E973-4C02-467C-8D6C-1FB35111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AEFD6-4A89-419A-B491-021D2147D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78087"/>
            <a:ext cx="5299674" cy="3654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F637A2-39DE-4219-B83E-DE0C814229F6}"/>
              </a:ext>
            </a:extLst>
          </p:cNvPr>
          <p:cNvSpPr txBox="1"/>
          <p:nvPr/>
        </p:nvSpPr>
        <p:spPr>
          <a:xfrm>
            <a:off x="6400800" y="2478087"/>
            <a:ext cx="2514600" cy="203132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Hard to do this if part of a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it is part of an unused extension, uninstall it!</a:t>
            </a:r>
          </a:p>
        </p:txBody>
      </p:sp>
    </p:spTree>
    <p:extLst>
      <p:ext uri="{BB962C8B-B14F-4D97-AF65-F5344CB8AC3E}">
        <p14:creationId xmlns:p14="http://schemas.microsoft.com/office/powerpoint/2010/main" val="1590590903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118B4-878D-4632-A9A2-FD469337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(4)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6DA74B-48BC-4E5A-A30F-12F33C25C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424862" cy="4267200"/>
          </a:xfrm>
        </p:spPr>
        <p:txBody>
          <a:bodyPr/>
          <a:lstStyle/>
          <a:p>
            <a:r>
              <a:rPr lang="en-US" dirty="0"/>
              <a:t>Properly Size Images </a:t>
            </a:r>
          </a:p>
          <a:p>
            <a:pPr lvl="1"/>
            <a:r>
              <a:rPr lang="en-US" dirty="0"/>
              <a:t>This will catch oversized images – resize them, don’t resize in browser</a:t>
            </a:r>
          </a:p>
          <a:p>
            <a:pPr lvl="1"/>
            <a:r>
              <a:rPr lang="en-US" dirty="0"/>
              <a:t>But serving multiple image sizes for mobile and desktop = more challenging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9AAE-7EF8-4BBF-9D82-369372A2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4FF3F-F086-43DC-8982-8D73F873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923C1-CB32-4E55-AB97-12ECED2E9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38" y="4036721"/>
            <a:ext cx="6716062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3513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9BC7-800B-440D-B192-8E72BF47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0647C-B200-4A19-B8C3-6AE2846CC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text remains visible during </a:t>
            </a:r>
            <a:r>
              <a:rPr lang="en-US" dirty="0" err="1"/>
              <a:t>webfont</a:t>
            </a:r>
            <a:r>
              <a:rPr lang="en-US" dirty="0"/>
              <a:t> load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1F48-107E-4686-A6A4-DD0A4D970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8549D-E552-44B4-9966-44640915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C59005-4E74-43E2-8EDB-133493B78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44729"/>
            <a:ext cx="6324600" cy="1986458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1401BA9-F4C9-46E0-94FC-754196B31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4949905"/>
            <a:ext cx="7086600" cy="907941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675" tIns="0" rIns="39675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Preload web fonts </a:t>
            </a:r>
            <a:r>
              <a:rPr kumimoji="0" lang="en-US" altLang="en-US" sz="1500" b="0" i="0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hlinkClick r:id="rId3"/>
              </a:rPr>
              <a:t>#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Google San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Use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</a:rPr>
              <a:t>&lt;link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</a:rPr>
              <a:t>rel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</a:rPr>
              <a:t>="preload"&gt;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 to fetch your font files earlier.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300" dirty="0">
                <a:solidFill>
                  <a:srgbClr val="000000"/>
                </a:solidFill>
                <a:latin typeface="Roboto"/>
              </a:rPr>
              <a:t>Add the &amp;display=swap parameter to the end of your Google Fonts URL: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82ECAC4B-EABC-430A-AB2F-E4A3486FA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5771020"/>
            <a:ext cx="7610475" cy="153888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83691"/>
                </a:solidFill>
                <a:effectLst/>
                <a:latin typeface="Roboto Mono"/>
              </a:rPr>
              <a:t>&lt;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Roboto Mono"/>
              </a:rPr>
              <a:t>link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71D5D"/>
                </a:solidFill>
                <a:effectLst/>
                <a:latin typeface="Roboto Mono"/>
              </a:rPr>
              <a:t>href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Roboto Mono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83691"/>
                </a:solidFill>
                <a:effectLst/>
                <a:latin typeface="Roboto Mono"/>
              </a:rPr>
              <a:t>"https://fonts.googleapis.com/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183691"/>
                </a:solidFill>
                <a:effectLst/>
                <a:latin typeface="Roboto Mono"/>
              </a:rPr>
              <a:t>css?family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83691"/>
                </a:solidFill>
                <a:effectLst/>
                <a:latin typeface="Roboto Mono"/>
              </a:rPr>
              <a:t>=Roboto:400,700&amp;display=swap"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Roboto Mono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A71D5D"/>
                </a:solidFill>
                <a:effectLst/>
                <a:latin typeface="Roboto Mono"/>
              </a:rPr>
              <a:t>rel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Roboto Mono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83691"/>
                </a:solidFill>
                <a:effectLst/>
                <a:latin typeface="Roboto Mono"/>
              </a:rPr>
              <a:t>"stylesheet"&gt;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4CC4C5-7DC9-41B1-BE1E-92684D9B719F}"/>
              </a:ext>
            </a:extLst>
          </p:cNvPr>
          <p:cNvSpPr txBox="1"/>
          <p:nvPr/>
        </p:nvSpPr>
        <p:spPr>
          <a:xfrm>
            <a:off x="6417794" y="4750147"/>
            <a:ext cx="2411881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Again, often a template issue</a:t>
            </a:r>
          </a:p>
        </p:txBody>
      </p:sp>
    </p:spTree>
    <p:extLst>
      <p:ext uri="{BB962C8B-B14F-4D97-AF65-F5344CB8AC3E}">
        <p14:creationId xmlns:p14="http://schemas.microsoft.com/office/powerpoint/2010/main" val="350438402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86953-ED64-45BE-82B7-318A85C6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7D31F-2D5D-42CE-AEC5-3A3A3F325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use HTTP/2 for all of its resources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DBBAC-2260-4183-B725-4C55EA54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09B39-05A7-4662-A07D-F751DF9D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B7E2D-DBC7-43C4-89C9-0CD3783E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8" y="2819400"/>
            <a:ext cx="6554115" cy="1952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657BFE-3692-4301-988D-D680CB4E73AE}"/>
              </a:ext>
            </a:extLst>
          </p:cNvPr>
          <p:cNvSpPr txBox="1"/>
          <p:nvPr/>
        </p:nvSpPr>
        <p:spPr>
          <a:xfrm>
            <a:off x="566738" y="4953000"/>
            <a:ext cx="7510462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 a server / site hosting consideration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enabled on the server</a:t>
            </a:r>
          </a:p>
        </p:txBody>
      </p:sp>
    </p:spTree>
    <p:extLst>
      <p:ext uri="{BB962C8B-B14F-4D97-AF65-F5344CB8AC3E}">
        <p14:creationId xmlns:p14="http://schemas.microsoft.com/office/powerpoint/2010/main" val="2793624999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010DD-B734-4940-8FFD-76F5BBB4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E3E14-0B2A-44FB-81DC-CA38B2410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use passive listeners to improve scrolling performance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Supposedly works in most browsers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F5457-234F-4CA1-A076-F5874BFF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0E9B4-6DDD-4945-88CB-293072DB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7D5C7D-CEFF-4289-9EBB-4F12D0DCF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59" y="2819400"/>
            <a:ext cx="6677957" cy="1600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79CB7A-82BF-4C8D-8D3E-C63982DF41B3}"/>
              </a:ext>
            </a:extLst>
          </p:cNvPr>
          <p:cNvSpPr txBox="1"/>
          <p:nvPr/>
        </p:nvSpPr>
        <p:spPr>
          <a:xfrm>
            <a:off x="1015206" y="4876800"/>
            <a:ext cx="71199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https://developer.mozilla.org/en-US/docs/Web/API/EventTarget/addEventListener#Browser_compatibility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58044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4FB1-8D67-4192-951F-668826BC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A6235-4B6D-47C0-A370-146E37F96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 static assets with an efficient cache policy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be done in .</a:t>
            </a:r>
            <a:r>
              <a:rPr lang="en-US" dirty="0" err="1"/>
              <a:t>htaccess</a:t>
            </a:r>
            <a:endParaRPr lang="en-US" dirty="0"/>
          </a:p>
          <a:p>
            <a:r>
              <a:rPr lang="en-US" dirty="0" err="1"/>
              <a:t>Admintools</a:t>
            </a:r>
            <a:r>
              <a:rPr lang="en-US" dirty="0"/>
              <a:t> offers an option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853C-C5B1-4511-BC3A-E43469E7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D52C0-152C-4F8E-BA30-C1F9233E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3AE517-11B3-405B-986F-05FA68F89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43200"/>
            <a:ext cx="6706536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13927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7ECE-4418-42FC-8CA4-5447F116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Performance: </a:t>
            </a:r>
            <a:r>
              <a:rPr lang="en-US" dirty="0" err="1"/>
              <a:t>Admintools</a:t>
            </a:r>
            <a:r>
              <a:rPr lang="en-US" dirty="0"/>
              <a:t> Pro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9B3BE-D3F5-4300-B4DF-8835E883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8DE71-4096-4657-BD34-B6ECF2C7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90FD8D-7988-4F26-B04E-FF23BE4BC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424862" cy="4267200"/>
          </a:xfrm>
        </p:spPr>
        <p:txBody>
          <a:bodyPr/>
          <a:lstStyle/>
          <a:p>
            <a:r>
              <a:rPr lang="en-US" dirty="0"/>
              <a:t>Set long expiration for static resources</a:t>
            </a:r>
          </a:p>
          <a:p>
            <a:r>
              <a:rPr lang="en-US" dirty="0"/>
              <a:t>Automatically compress static resources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8C749BA1-C3BF-46ED-B779-F71323A77EC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2994563"/>
            <a:ext cx="7239000" cy="313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993442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CFDE-D196-401A-9040-2DD551F6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Performance: Joomla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F264E-0B13-4F6C-ACBD-78EF8B0E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Gzip</a:t>
            </a:r>
            <a:r>
              <a:rPr lang="en-US" dirty="0"/>
              <a:t> compression</a:t>
            </a:r>
          </a:p>
          <a:p>
            <a:r>
              <a:rPr lang="en-US" dirty="0"/>
              <a:t>Caching – a whole topic unto itself</a:t>
            </a:r>
          </a:p>
          <a:p>
            <a:r>
              <a:rPr lang="en-US" dirty="0"/>
              <a:t>Lightweight templates</a:t>
            </a:r>
          </a:p>
          <a:p>
            <a:r>
              <a:rPr lang="en-US" dirty="0"/>
              <a:t>Template performance tools</a:t>
            </a:r>
          </a:p>
          <a:p>
            <a:r>
              <a:rPr lang="en-US" dirty="0"/>
              <a:t>JCH Optimize </a:t>
            </a:r>
            <a:r>
              <a:rPr lang="en-US" u="sng" dirty="0"/>
              <a:t>or</a:t>
            </a:r>
            <a:r>
              <a:rPr lang="en-US" dirty="0"/>
              <a:t> other performance tools</a:t>
            </a:r>
          </a:p>
          <a:p>
            <a:r>
              <a:rPr lang="en-US" dirty="0"/>
              <a:t>CDNs, faster hosts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D3F48-E001-43FD-B8E6-DD2F34DB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694AA-0C37-4E06-9EBA-88EC157D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082945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0B3E-285D-4011-A502-AD732011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Accessibility: Many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11761-8EBA-44CF-8E70-065A211A6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one could use some help: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0C414-40F0-490F-81A4-1909AA6D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D5A88-9ED7-47C7-971A-6FC16B33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D5645F-FC9B-4173-81E0-031AB2F73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3" y="2300130"/>
            <a:ext cx="5877745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522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A2E8-D09D-4A46-B89A-AA9A77F3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FAC17-0D1D-4714-AE7B-A2075682B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a subset of accessibility issues can be tested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038DA-0839-444B-88F9-E9740623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08E0E-F623-407B-89CD-5FDD47C6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D66461-9FE5-4793-83BC-2CF77DBA9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17281"/>
            <a:ext cx="6858957" cy="33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2223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B4BA7E-B8B2-41F5-9FC9-E566D2CA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11150"/>
            <a:ext cx="8001000" cy="1216025"/>
          </a:xfrm>
        </p:spPr>
        <p:txBody>
          <a:bodyPr/>
          <a:lstStyle/>
          <a:p>
            <a:r>
              <a:rPr lang="en-US" sz="3600" dirty="0"/>
              <a:t>Website Development Processes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B70035-470F-47A3-BA5A-CAB49B4E0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Define objectives and target audiences</a:t>
            </a:r>
          </a:p>
          <a:p>
            <a:r>
              <a:rPr lang="en-US" sz="2800" dirty="0"/>
              <a:t>Determine content</a:t>
            </a:r>
          </a:p>
          <a:p>
            <a:r>
              <a:rPr lang="en-US" sz="2800" dirty="0"/>
              <a:t>Select structure</a:t>
            </a:r>
          </a:p>
          <a:p>
            <a:r>
              <a:rPr lang="en-US" sz="2800" dirty="0"/>
              <a:t>Design navigation</a:t>
            </a:r>
          </a:p>
          <a:p>
            <a:r>
              <a:rPr lang="en-US" sz="2800" dirty="0"/>
              <a:t>Design look and feel</a:t>
            </a:r>
          </a:p>
          <a:p>
            <a:r>
              <a:rPr lang="en-US" sz="2800" dirty="0"/>
              <a:t>Test</a:t>
            </a:r>
          </a:p>
          <a:p>
            <a:r>
              <a:rPr lang="en-US" sz="2800" dirty="0"/>
              <a:t>Implement and Train</a:t>
            </a:r>
          </a:p>
          <a:p>
            <a:r>
              <a:rPr lang="en-US" sz="2800" dirty="0"/>
              <a:t>Maintain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F181-B735-40B8-9A4B-48218E34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2AAFF-A7FD-4B35-872B-064B446D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450F-A06F-44C0-9AB6-3E04C3B8399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BCABEEF-72CF-4C20-9E7C-FBB13012A444}"/>
              </a:ext>
            </a:extLst>
          </p:cNvPr>
          <p:cNvSpPr/>
          <p:nvPr/>
        </p:nvSpPr>
        <p:spPr bwMode="auto">
          <a:xfrm>
            <a:off x="5638800" y="2360613"/>
            <a:ext cx="3276600" cy="2859087"/>
          </a:xfrm>
          <a:prstGeom prst="wedgeEllipseCallout">
            <a:avLst>
              <a:gd name="adj1" fmla="val -28690"/>
              <a:gd name="adj2" fmla="val 55669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Wha</a:t>
            </a:r>
            <a:r>
              <a:rPr lang="en-US" dirty="0">
                <a:solidFill>
                  <a:schemeClr val="bg1"/>
                </a:solidFill>
              </a:rPr>
              <a:t>t about: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Performance?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bg1"/>
                </a:solidFill>
              </a:rPr>
              <a:t>Accessibility?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earch </a:t>
            </a:r>
            <a:r>
              <a:rPr lang="en-US" dirty="0"/>
              <a:t>Engine Optimization?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Security?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Best Practices?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" name="Graphic 9" descr="Head with gears">
            <a:extLst>
              <a:ext uri="{FF2B5EF4-FFF2-40B4-BE49-F238E27FC236}">
                <a16:creationId xmlns:a16="http://schemas.microsoft.com/office/drawing/2014/main" id="{F5CCA2F8-B090-4E1E-9050-E31CC0E43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562600" y="5313070"/>
            <a:ext cx="990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3026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9156C-66EF-44AD-B3CD-39F06C48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906D3-1B93-4FBD-A789-5E07A51F1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49425"/>
            <a:ext cx="8001000" cy="4267200"/>
          </a:xfrm>
        </p:spPr>
        <p:txBody>
          <a:bodyPr/>
          <a:lstStyle/>
          <a:p>
            <a:r>
              <a:rPr lang="en-US" sz="2000" dirty="0"/>
              <a:t>Background and foreground colors do not have a sufficient contrast ratio</a:t>
            </a:r>
          </a:p>
          <a:p>
            <a:r>
              <a:rPr lang="en-US" sz="2000" dirty="0"/>
              <a:t>Form elements do not have associated labels</a:t>
            </a:r>
          </a:p>
          <a:p>
            <a:r>
              <a:rPr lang="en-US" sz="2000" dirty="0"/>
              <a:t>Disabling zooming is bad</a:t>
            </a:r>
          </a:p>
          <a:p>
            <a:r>
              <a:rPr lang="en-US" sz="2000" dirty="0"/>
              <a:t>Images should have alt tags</a:t>
            </a:r>
          </a:p>
          <a:p>
            <a:r>
              <a:rPr lang="en-US" sz="2000" dirty="0"/>
              <a:t>Heading elements not in sequentially-descending order</a:t>
            </a:r>
          </a:p>
          <a:p>
            <a:r>
              <a:rPr lang="en-US" sz="2000" dirty="0"/>
              <a:t>Video elements should have captions and descriptions</a:t>
            </a:r>
          </a:p>
          <a:p>
            <a:r>
              <a:rPr lang="en-US" sz="2000" dirty="0"/>
              <a:t>Links without a discernable name – e.g., nothing, “click here”, etc.</a:t>
            </a:r>
          </a:p>
          <a:p>
            <a:r>
              <a:rPr lang="en-US" sz="2000" dirty="0"/>
              <a:t>Tap targets are too small – need to be 48px x 48px or larger</a:t>
            </a:r>
          </a:p>
          <a:p>
            <a:r>
              <a:rPr lang="en-US" sz="2000" dirty="0"/>
              <a:t>Tips are given for manual review of other aspects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2863E-2F63-493D-9F3B-261CC159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8CC6-6BA7-4288-8C85-1412E7D4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924234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9D48-CB2D-40B4-845D-8541910E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- </a:t>
            </a:r>
            <a:r>
              <a:rPr lang="en-US" dirty="0" err="1"/>
              <a:t>Novajoomla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5E63CC-49CB-4100-A71E-9490A7BC1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25" y="1749425"/>
            <a:ext cx="6039464" cy="42672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069AC-DE00-4CC5-81B7-A3A109F96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6A151-5CBA-49EA-8FDB-CFCCEE7F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7F3F2-BD64-4C44-B29F-7045E5FE3C00}"/>
              </a:ext>
            </a:extLst>
          </p:cNvPr>
          <p:cNvSpPr txBox="1"/>
          <p:nvPr/>
        </p:nvSpPr>
        <p:spPr>
          <a:xfrm>
            <a:off x="6858000" y="2667000"/>
            <a:ext cx="2133600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Uhh</a:t>
            </a:r>
            <a:r>
              <a:rPr lang="en-US" dirty="0"/>
              <a:t>, these are part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3486296999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6813-42EB-4216-B754-5CD2DF37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68EF-C69B-4EEE-AA09-00EF4CFB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62125"/>
            <a:ext cx="8001000" cy="3875087"/>
          </a:xfrm>
        </p:spPr>
        <p:txBody>
          <a:bodyPr/>
          <a:lstStyle/>
          <a:p>
            <a:r>
              <a:rPr lang="en-US" sz="2400" dirty="0"/>
              <a:t>Links to cross-origin destinations are unsafe</a:t>
            </a:r>
          </a:p>
          <a:p>
            <a:pPr lvl="1"/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Linking to a page on another site using the target="_blank" attribute, you can expose your site to performance and security issues</a:t>
            </a:r>
          </a:p>
          <a:p>
            <a:pPr lvl="1"/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The other page may run on the same process as your page. If the other page is running a lot of JavaScript, your page's performance may suffer</a:t>
            </a:r>
          </a:p>
          <a:p>
            <a:pPr lvl="1"/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The other page can access your window object with the </a:t>
            </a:r>
            <a:r>
              <a:rPr lang="en-US" altLang="en-US" sz="1600" dirty="0" err="1">
                <a:solidFill>
                  <a:srgbClr val="000000"/>
                </a:solidFill>
                <a:latin typeface="Roboto"/>
              </a:rPr>
              <a:t>window.opener</a:t>
            </a:r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 property. This may allow the other page to redirect your page to a malicious URL. Adding </a:t>
            </a:r>
            <a:r>
              <a:rPr lang="en-US" altLang="en-US" sz="1600" dirty="0" err="1">
                <a:solidFill>
                  <a:srgbClr val="000000"/>
                </a:solidFill>
                <a:latin typeface="Roboto"/>
              </a:rPr>
              <a:t>rel</a:t>
            </a:r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="</a:t>
            </a:r>
            <a:r>
              <a:rPr lang="en-US" altLang="en-US" sz="1600" dirty="0" err="1">
                <a:solidFill>
                  <a:srgbClr val="000000"/>
                </a:solidFill>
                <a:latin typeface="Roboto"/>
              </a:rPr>
              <a:t>noopener</a:t>
            </a:r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" or </a:t>
            </a:r>
            <a:r>
              <a:rPr lang="en-US" altLang="en-US" sz="1600" dirty="0" err="1">
                <a:solidFill>
                  <a:srgbClr val="000000"/>
                </a:solidFill>
                <a:latin typeface="Roboto"/>
              </a:rPr>
              <a:t>rel</a:t>
            </a:r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="</a:t>
            </a:r>
            <a:r>
              <a:rPr lang="en-US" altLang="en-US" sz="1600" dirty="0" err="1">
                <a:solidFill>
                  <a:srgbClr val="000000"/>
                </a:solidFill>
                <a:latin typeface="Roboto"/>
              </a:rPr>
              <a:t>noreferrer</a:t>
            </a:r>
            <a:r>
              <a:rPr lang="en-US" altLang="en-US" sz="1600" dirty="0">
                <a:solidFill>
                  <a:srgbClr val="000000"/>
                </a:solidFill>
                <a:latin typeface="Roboto"/>
              </a:rPr>
              <a:t>" to your target="_blank" links avoids these issues.</a:t>
            </a:r>
          </a:p>
          <a:p>
            <a:pPr lvl="1"/>
            <a:endParaRPr lang="en-US" altLang="en-US" sz="1800" dirty="0">
              <a:solidFill>
                <a:srgbClr val="000000"/>
              </a:solidFill>
              <a:latin typeface="Roboto"/>
            </a:endParaRP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5F27D-7C61-4404-A5F8-9613B59F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D90C2-EAA1-4ED9-B775-85670E20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899E0-2507-4AB3-90FE-52C360AC6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664" y="214225"/>
            <a:ext cx="1514686" cy="12479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533AEB-5132-4171-A5A7-28B708FBA295}"/>
              </a:ext>
            </a:extLst>
          </p:cNvPr>
          <p:cNvSpPr txBox="1"/>
          <p:nvPr/>
        </p:nvSpPr>
        <p:spPr>
          <a:xfrm>
            <a:off x="4809185" y="533955"/>
            <a:ext cx="215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Novajoomla</a:t>
            </a:r>
            <a:r>
              <a:rPr lang="en-US" dirty="0"/>
              <a:t> site: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291BFB-8496-401F-B89C-ABF240362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343400"/>
            <a:ext cx="5706698" cy="17489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FC2DF1-D6EF-487F-A5B4-A96F047FEB09}"/>
              </a:ext>
            </a:extLst>
          </p:cNvPr>
          <p:cNvSpPr txBox="1"/>
          <p:nvPr/>
        </p:nvSpPr>
        <p:spPr>
          <a:xfrm>
            <a:off x="6969816" y="4343400"/>
            <a:ext cx="1905000" cy="181588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These turned out to be inside </a:t>
            </a:r>
            <a:r>
              <a:rPr lang="en-US" sz="1400" dirty="0" err="1"/>
              <a:t>JoomlaWorks</a:t>
            </a:r>
            <a:r>
              <a:rPr lang="en-US" sz="1400" dirty="0"/>
              <a:t> “Simple RSS Feed Reader”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Click thru from Lighthouse to Elements</a:t>
            </a:r>
          </a:p>
        </p:txBody>
      </p:sp>
    </p:spTree>
    <p:extLst>
      <p:ext uri="{BB962C8B-B14F-4D97-AF65-F5344CB8AC3E}">
        <p14:creationId xmlns:p14="http://schemas.microsoft.com/office/powerpoint/2010/main" val="3623707841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3F38-0C11-40B8-A17C-7C50BA1C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1A1CF-AE3C-49C7-A6B2-68135C9B9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Includes front-end JavaScript libraries with known security vulnerabilities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9882-7FF0-4B6E-AE30-D7520382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4CD2D-9717-4B3A-B728-88370FA6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35A28-32BA-4FF7-8E1F-7F635221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664" y="214225"/>
            <a:ext cx="1514686" cy="1247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6DB24-C6D0-4F82-9405-17BD826FAED0}"/>
              </a:ext>
            </a:extLst>
          </p:cNvPr>
          <p:cNvSpPr txBox="1"/>
          <p:nvPr/>
        </p:nvSpPr>
        <p:spPr>
          <a:xfrm>
            <a:off x="4809185" y="533955"/>
            <a:ext cx="215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Novajoomla</a:t>
            </a:r>
            <a:r>
              <a:rPr lang="en-US" dirty="0"/>
              <a:t> site: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87BCC5-BBBD-41DD-BD3E-4E3EE417B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97" y="2514600"/>
            <a:ext cx="6697010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113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3F38-0C11-40B8-A17C-7C50BA1C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1A1CF-AE3C-49C7-A6B2-68135C9B9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Displays images with incorrect aspect ratio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But: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9882-7FF0-4B6E-AE30-D7520382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4CD2D-9717-4B3A-B728-88370FA6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35A28-32BA-4FF7-8E1F-7F635221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664" y="214225"/>
            <a:ext cx="1514686" cy="1247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6DB24-C6D0-4F82-9405-17BD826FAED0}"/>
              </a:ext>
            </a:extLst>
          </p:cNvPr>
          <p:cNvSpPr txBox="1"/>
          <p:nvPr/>
        </p:nvSpPr>
        <p:spPr>
          <a:xfrm>
            <a:off x="4809185" y="533955"/>
            <a:ext cx="215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Novajoomla</a:t>
            </a:r>
            <a:r>
              <a:rPr lang="en-US" dirty="0"/>
              <a:t> site: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3FD47D-0A86-4ABE-A7E2-E851FB7C0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69" y="2514600"/>
            <a:ext cx="6668431" cy="1676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07FBD0-F008-4FE6-870A-1531308C7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418" y="4824892"/>
            <a:ext cx="4644743" cy="1042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991EC9-30F3-46FD-8A4D-F2FFB915BFDF}"/>
              </a:ext>
            </a:extLst>
          </p:cNvPr>
          <p:cNvSpPr txBox="1"/>
          <p:nvPr/>
        </p:nvSpPr>
        <p:spPr>
          <a:xfrm>
            <a:off x="5866841" y="4768335"/>
            <a:ext cx="2896159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Was resized to 84 x 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Exported new image as 84 x 84</a:t>
            </a:r>
          </a:p>
        </p:txBody>
      </p:sp>
    </p:spTree>
    <p:extLst>
      <p:ext uri="{BB962C8B-B14F-4D97-AF65-F5344CB8AC3E}">
        <p14:creationId xmlns:p14="http://schemas.microsoft.com/office/powerpoint/2010/main" val="1219409836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768F-1188-43FC-AD94-253A404F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10D11-449B-4927-A9F6-B15AA3B16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Document does not have a meta description</a:t>
            </a:r>
          </a:p>
          <a:p>
            <a:r>
              <a:rPr lang="en-US" sz="2400" dirty="0"/>
              <a:t>Links do not have descriptive text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Image elements do not have alt tags</a:t>
            </a:r>
          </a:p>
          <a:p>
            <a:r>
              <a:rPr lang="en-US" sz="2400" dirty="0"/>
              <a:t>Tap targets are not sized appropriately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CBF4C-9F0F-48BA-BABE-A66E331B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8F9FA-55EA-4746-8749-5F333607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76B2BA-0F92-42D8-BDCB-246B4B2D1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9526"/>
            <a:ext cx="4020377" cy="1499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967C34-1A42-4032-86FB-57A384DB3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95" y="2667000"/>
            <a:ext cx="6039693" cy="619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52813-9409-4802-ABAC-AD9CB86F0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419600"/>
            <a:ext cx="4944165" cy="15337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5E2AB6-CF79-439F-A217-4415970C4275}"/>
              </a:ext>
            </a:extLst>
          </p:cNvPr>
          <p:cNvSpPr txBox="1"/>
          <p:nvPr/>
        </p:nvSpPr>
        <p:spPr>
          <a:xfrm>
            <a:off x="6670675" y="4419600"/>
            <a:ext cx="1905000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Should be 48px x 48px</a:t>
            </a:r>
          </a:p>
        </p:txBody>
      </p:sp>
    </p:spTree>
    <p:extLst>
      <p:ext uri="{BB962C8B-B14F-4D97-AF65-F5344CB8AC3E}">
        <p14:creationId xmlns:p14="http://schemas.microsoft.com/office/powerpoint/2010/main" val="1480157740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5300-67F6-4B9D-97CF-32B1DC2A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9F374-2AC1-43EC-B1B9-1AB5B1727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worth running on your sites</a:t>
            </a:r>
          </a:p>
          <a:p>
            <a:r>
              <a:rPr lang="en-US" dirty="0"/>
              <a:t>The recommendations will help you tune up your sites</a:t>
            </a:r>
          </a:p>
          <a:p>
            <a:r>
              <a:rPr lang="en-US" dirty="0"/>
              <a:t>Not sure about the validity of the performance scores – read more about it!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C260C-2863-40E5-BBFE-129E2774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88B19-B249-44C0-9322-7C13E459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145788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51F1-16AB-4DC4-8433-4CEF2A14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FEEFD-A59C-4C26-9755-DB2BCE28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Open-source</a:t>
            </a:r>
            <a:r>
              <a:rPr lang="en-US" dirty="0"/>
              <a:t>, automated tool for improving the quality of web pages. </a:t>
            </a:r>
          </a:p>
          <a:p>
            <a:r>
              <a:rPr lang="en-US" dirty="0"/>
              <a:t>Run it against any web page. </a:t>
            </a:r>
          </a:p>
          <a:p>
            <a:r>
              <a:rPr lang="en-US" dirty="0"/>
              <a:t>Audits for performance, accessibility, progressive web apps, SEO and more.</a:t>
            </a:r>
          </a:p>
          <a:p>
            <a:r>
              <a:rPr lang="en-US" dirty="0"/>
              <a:t>Runs in Chrome </a:t>
            </a:r>
            <a:r>
              <a:rPr lang="en-US" dirty="0" err="1"/>
              <a:t>DevTools</a:t>
            </a:r>
            <a:r>
              <a:rPr lang="en-US" dirty="0"/>
              <a:t>, from the command line, or as a Node module.</a:t>
            </a:r>
          </a:p>
          <a:p>
            <a:r>
              <a:rPr lang="en-US" dirty="0"/>
              <a:t>Use results to improve the page.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C4682-31FF-4F5A-BF95-6DD47F2A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285F0-4A59-4F73-BD9A-4C77EE59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8F8DA28-D279-46EF-89E1-03D39FE37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2800" y="228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9713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DE96-869B-4C7F-AF8A-16019D72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Search 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DA637-D15B-4FDE-BDAC-0B267FDCF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4385656" cy="4267200"/>
          </a:xfrm>
        </p:spPr>
        <p:txBody>
          <a:bodyPr/>
          <a:lstStyle/>
          <a:p>
            <a:r>
              <a:rPr lang="en-US" sz="2800" dirty="0"/>
              <a:t>Performance is OK</a:t>
            </a:r>
          </a:p>
          <a:p>
            <a:r>
              <a:rPr lang="en-US" sz="2800" dirty="0"/>
              <a:t>Coverage is OK</a:t>
            </a:r>
          </a:p>
          <a:p>
            <a:r>
              <a:rPr lang="en-US" sz="2800" dirty="0"/>
              <a:t>Sitemaps are OK</a:t>
            </a:r>
          </a:p>
          <a:p>
            <a:r>
              <a:rPr lang="en-US" sz="2800" dirty="0"/>
              <a:t>No security issues</a:t>
            </a:r>
          </a:p>
          <a:p>
            <a:r>
              <a:rPr lang="en-US" sz="2800" dirty="0"/>
              <a:t>Mobile usability OK</a:t>
            </a:r>
          </a:p>
          <a:p>
            <a:r>
              <a:rPr lang="en-US" sz="2800" dirty="0"/>
              <a:t>Core Web Vitals – WHAT?</a:t>
            </a:r>
          </a:p>
          <a:p>
            <a:pPr lvl="1"/>
            <a:r>
              <a:rPr lang="en-US" sz="2400" dirty="0"/>
              <a:t>“LCP issue:  longer than 4s (mobile)”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48063-60BC-4E60-A007-80C26EE4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40540-5F78-4600-87F7-72EE9E59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F570D4-6424-47FC-9172-12F34135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481" y="1454193"/>
            <a:ext cx="3684013" cy="1515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44D3-0413-4D02-8BC2-D339F6145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481" y="2903084"/>
            <a:ext cx="3684012" cy="1735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A9DE06-3B0A-42A2-A9C2-574BF06DD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481" y="4651376"/>
            <a:ext cx="3684012" cy="159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00620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1554-1F04-4146-B7C2-5279484F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err="1"/>
              <a:t>PageSpeed</a:t>
            </a:r>
            <a:r>
              <a:rPr lang="en-US" dirty="0"/>
              <a:t> vs Lighthouse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58D2-6C1A-47E7-941A-0DF9F845F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PageSpeed</a:t>
            </a:r>
            <a:r>
              <a:rPr lang="en-US" sz="2800" dirty="0"/>
              <a:t> Insights </a:t>
            </a:r>
          </a:p>
          <a:p>
            <a:pPr lvl="1"/>
            <a:r>
              <a:rPr lang="en-US" sz="2400" dirty="0">
                <a:hlinkClick r:id="rId2"/>
              </a:rPr>
              <a:t>https://developers.google.com/speed/pagespeed/insights/</a:t>
            </a:r>
            <a:endParaRPr lang="en-US" sz="2400" dirty="0"/>
          </a:p>
          <a:p>
            <a:pPr lvl="1"/>
            <a:r>
              <a:rPr lang="en-US" sz="2400" dirty="0"/>
              <a:t>Measures the “Performance Metric” only</a:t>
            </a:r>
          </a:p>
          <a:p>
            <a:pPr lvl="1"/>
            <a:r>
              <a:rPr lang="en-US" sz="2400" dirty="0"/>
              <a:t>Uses a “combo” of lab and real-world data</a:t>
            </a:r>
          </a:p>
          <a:p>
            <a:pPr lvl="1"/>
            <a:r>
              <a:rPr lang="en-US" sz="2400" dirty="0"/>
              <a:t>Uses the Lighthouse “integrated analysis engine”</a:t>
            </a:r>
          </a:p>
          <a:p>
            <a:r>
              <a:rPr lang="en-US" sz="2800" dirty="0"/>
              <a:t>Lighthouse</a:t>
            </a:r>
          </a:p>
          <a:p>
            <a:pPr lvl="1"/>
            <a:r>
              <a:rPr lang="en-US" sz="2400" dirty="0"/>
              <a:t>“Uses lab data only (under consistent conditions)”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C3032-8CA5-46E7-A3D8-83370980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F2B88-5F3F-4BFD-BA75-8DEF36EA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38596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5FE2-C213-4F9E-A34C-BBF2D1B2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Lighthouse via Chrome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671D5-F2B7-425D-ADE9-D503E32BC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46250"/>
            <a:ext cx="8001000" cy="4267200"/>
          </a:xfrm>
        </p:spPr>
        <p:txBody>
          <a:bodyPr/>
          <a:lstStyle/>
          <a:p>
            <a:r>
              <a:rPr lang="en-US" sz="2400" dirty="0"/>
              <a:t>More tools </a:t>
            </a:r>
            <a:r>
              <a:rPr lang="en-US" sz="2400" dirty="0">
                <a:sym typeface="Wingdings" panose="05000000000000000000" pitchFamily="2" charset="2"/>
              </a:rPr>
              <a:t> Developer Tools  Lighthouse tab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Or just press F12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CD115-8C1D-4B33-AB1B-ED697CB18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98544-B218-42BD-B464-F0F22B04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2901AC-8FE7-4C2B-976A-CDAB9C282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21424"/>
            <a:ext cx="5715000" cy="329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49387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5A7D-BD39-478E-B574-8E27C54D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304800"/>
            <a:ext cx="8348661" cy="1216025"/>
          </a:xfrm>
        </p:spPr>
        <p:txBody>
          <a:bodyPr/>
          <a:lstStyle/>
          <a:p>
            <a:r>
              <a:rPr lang="en-US" dirty="0"/>
              <a:t>Look at both Mobile and Desktop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66100-4296-443E-B5F5-0E0D71CA1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9425"/>
            <a:ext cx="8348662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Mobile is the default / worse performance</a:t>
            </a:r>
          </a:p>
          <a:p>
            <a:pPr lvl="1"/>
            <a:r>
              <a:rPr lang="en-US" dirty="0"/>
              <a:t>Mobile: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Desktop: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8E153-9A2B-45B6-B600-7652CDC7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40AC1-20C2-48CC-BA81-692FE5D4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625D3-93BB-4410-A846-B273721D3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320" y="2438268"/>
            <a:ext cx="5588794" cy="1910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89E605-B1E6-47FA-A4AA-5E12E69D4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370" y="4348562"/>
            <a:ext cx="5505542" cy="18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7933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897E-95BE-4329-8316-DE3F2377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AC3CE-3DA0-48AA-91F9-3FA330BD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424862" cy="4267200"/>
          </a:xfrm>
        </p:spPr>
        <p:txBody>
          <a:bodyPr/>
          <a:lstStyle/>
          <a:p>
            <a:r>
              <a:rPr lang="en-US" sz="2000" dirty="0"/>
              <a:t>Blue selector / read more for explanations</a:t>
            </a:r>
          </a:p>
          <a:p>
            <a:r>
              <a:rPr lang="en-US" sz="2000" dirty="0" err="1"/>
              <a:t>Novajoomla</a:t>
            </a:r>
            <a:r>
              <a:rPr lang="en-US" sz="2000" dirty="0"/>
              <a:t> on </a:t>
            </a:r>
            <a:r>
              <a:rPr lang="en-US" sz="2000" dirty="0">
                <a:solidFill>
                  <a:srgbClr val="FF0000"/>
                </a:solidFill>
              </a:rPr>
              <a:t>DESKTOP</a:t>
            </a:r>
            <a:r>
              <a:rPr lang="en-US" sz="2000" dirty="0"/>
              <a:t>: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356B6-FDAF-43A0-BE1F-83BA00BD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08-24-2020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F137C-1DBD-4592-84C6-4CF62921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7F513B-FCEA-4ABD-9FD8-51BAB797E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726" y="252330"/>
            <a:ext cx="1428949" cy="1171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D2363B-378E-400A-9DE8-B2F81F12C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16" y="2563283"/>
            <a:ext cx="6935168" cy="35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6974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76970</TotalTime>
  <Words>1327</Words>
  <Application>Microsoft Office PowerPoint</Application>
  <PresentationFormat>On-screen Show (4:3)</PresentationFormat>
  <Paragraphs>271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Unicode MS</vt:lpstr>
      <vt:lpstr>Google Sans</vt:lpstr>
      <vt:lpstr>Roboto</vt:lpstr>
      <vt:lpstr>Roboto Mono</vt:lpstr>
      <vt:lpstr>Times New Roman</vt:lpstr>
      <vt:lpstr>Verdana</vt:lpstr>
      <vt:lpstr>Wingdings</vt:lpstr>
      <vt:lpstr>Profile</vt:lpstr>
      <vt:lpstr>Google Lighthouse and Joomla Performance</vt:lpstr>
      <vt:lpstr>Google Lighthouse and Joomla! Performance</vt:lpstr>
      <vt:lpstr>Website Development Processes</vt:lpstr>
      <vt:lpstr>Lighthouse</vt:lpstr>
      <vt:lpstr>Google Search Console</vt:lpstr>
      <vt:lpstr>Google PageSpeed vs Lighthouse</vt:lpstr>
      <vt:lpstr>Using Lighthouse via Chrome</vt:lpstr>
      <vt:lpstr>Look at both Mobile and Desktop</vt:lpstr>
      <vt:lpstr>Performance Measures</vt:lpstr>
      <vt:lpstr>Performance Measures</vt:lpstr>
      <vt:lpstr>PageSpeed Insights vs Lighthouse</vt:lpstr>
      <vt:lpstr>Click “View Trace”</vt:lpstr>
      <vt:lpstr>Page load on Mobile</vt:lpstr>
      <vt:lpstr>Performance Recommendations</vt:lpstr>
      <vt:lpstr>Performance Recommendations</vt:lpstr>
      <vt:lpstr>This site has lower performance</vt:lpstr>
      <vt:lpstr>Performance - Opportunities</vt:lpstr>
      <vt:lpstr>Performance (1)</vt:lpstr>
      <vt:lpstr>Performance (2)</vt:lpstr>
      <vt:lpstr>Performance (3)</vt:lpstr>
      <vt:lpstr>Performance (4)</vt:lpstr>
      <vt:lpstr>Performance (5)</vt:lpstr>
      <vt:lpstr>Performance (6)</vt:lpstr>
      <vt:lpstr>Performance (7)</vt:lpstr>
      <vt:lpstr>Performance (8)</vt:lpstr>
      <vt:lpstr>Performance: Admintools Pro</vt:lpstr>
      <vt:lpstr>Performance: Joomla Topics</vt:lpstr>
      <vt:lpstr>Accessibility: Many Checks</vt:lpstr>
      <vt:lpstr>Accessibility</vt:lpstr>
      <vt:lpstr>Accessibility Examples</vt:lpstr>
      <vt:lpstr>Accessibility - Novajoomla</vt:lpstr>
      <vt:lpstr>Best Practices </vt:lpstr>
      <vt:lpstr>Best Practices</vt:lpstr>
      <vt:lpstr>Best Practices</vt:lpstr>
      <vt:lpstr>SEO examples</vt:lpstr>
      <vt:lpstr>Overall….</vt:lpstr>
    </vt:vector>
  </TitlesOfParts>
  <Company>Ursa Major Consulting,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Joomla! Web Security</dc:title>
  <dc:creator>Dorothy Firsching</dc:creator>
  <cp:lastModifiedBy>Dorothy Firsching</cp:lastModifiedBy>
  <cp:revision>428</cp:revision>
  <dcterms:created xsi:type="dcterms:W3CDTF">2011-12-29T03:18:07Z</dcterms:created>
  <dcterms:modified xsi:type="dcterms:W3CDTF">2020-09-10T19:55:34Z</dcterms:modified>
</cp:coreProperties>
</file>