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59"/>
  </p:notesMasterIdLst>
  <p:sldIdLst>
    <p:sldId id="256" r:id="rId2"/>
    <p:sldId id="269" r:id="rId3"/>
    <p:sldId id="288" r:id="rId4"/>
    <p:sldId id="290" r:id="rId5"/>
    <p:sldId id="337" r:id="rId6"/>
    <p:sldId id="377" r:id="rId7"/>
    <p:sldId id="378" r:id="rId8"/>
    <p:sldId id="426" r:id="rId9"/>
    <p:sldId id="425" r:id="rId10"/>
    <p:sldId id="293" r:id="rId11"/>
    <p:sldId id="317" r:id="rId12"/>
    <p:sldId id="292" r:id="rId13"/>
    <p:sldId id="427" r:id="rId14"/>
    <p:sldId id="428" r:id="rId15"/>
    <p:sldId id="429" r:id="rId16"/>
    <p:sldId id="461" r:id="rId17"/>
    <p:sldId id="458" r:id="rId18"/>
    <p:sldId id="430" r:id="rId19"/>
    <p:sldId id="431" r:id="rId20"/>
    <p:sldId id="432" r:id="rId21"/>
    <p:sldId id="450" r:id="rId22"/>
    <p:sldId id="460" r:id="rId23"/>
    <p:sldId id="433" r:id="rId24"/>
    <p:sldId id="459" r:id="rId25"/>
    <p:sldId id="451" r:id="rId26"/>
    <p:sldId id="452" r:id="rId27"/>
    <p:sldId id="435" r:id="rId28"/>
    <p:sldId id="434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3" r:id="rId44"/>
    <p:sldId id="454" r:id="rId45"/>
    <p:sldId id="455" r:id="rId46"/>
    <p:sldId id="456" r:id="rId47"/>
    <p:sldId id="457" r:id="rId48"/>
    <p:sldId id="346" r:id="rId49"/>
    <p:sldId id="409" r:id="rId50"/>
    <p:sldId id="403" r:id="rId51"/>
    <p:sldId id="405" r:id="rId52"/>
    <p:sldId id="404" r:id="rId53"/>
    <p:sldId id="379" r:id="rId54"/>
    <p:sldId id="380" r:id="rId55"/>
    <p:sldId id="375" r:id="rId56"/>
    <p:sldId id="348" r:id="rId57"/>
    <p:sldId id="347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660"/>
  </p:normalViewPr>
  <p:slideViewPr>
    <p:cSldViewPr>
      <p:cViewPr varScale="1">
        <p:scale>
          <a:sx n="108" d="100"/>
          <a:sy n="108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77C9288-AAE9-4F9D-809D-DF668FFE1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12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93F57-C6E5-4C80-A43A-8679AE091B6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88413-6575-47AA-A8E8-272FFFF6DFA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6079D7-1E80-4BFD-8951-21910A7325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29F5-3E81-47B5-BF63-42201FCBB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9485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D62F7-41C4-42DD-8FAD-340AF2106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86436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476603C-1BBE-4265-932F-232B54A44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769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FE47D-1719-4ABD-8A2E-77F4BB0DF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8056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450F-A06F-44C0-9AB6-3E04C3B83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72078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8A391-9F9C-4EEC-BDB7-8C5225CBD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747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EB040-9F88-42D6-A818-C64C42A3D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80652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7B07-6842-4CFC-948A-BCA535F8F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53681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C4F8-F011-495D-8911-2004F7016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72833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19767-4E36-4AEA-BED8-6BAE27BF3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14785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5F041-E894-464C-964F-338D5181B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94255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2F0F34-4646-442C-910A-37E30EF0A5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fade thruBlk="1"/>
  </p:transition>
  <p:hf hdr="0" ftr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firsching@ursamajorconsulting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omlachicagonorth.com/meetings/event/133-custom-fields-and-external-data-sources" TargetMode="External"/><Relationship Id="rId2" Type="http://schemas.openxmlformats.org/officeDocument/2006/relationships/hyperlink" Target="https://joomlausersnj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ugboston.org/meetings/event/3-keyword-research-how-it-supports-seo-as-well-as-overall-marketing-strategy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bfTHAzdkBk&amp;t=17826s" TargetMode="External"/><Relationship Id="rId3" Type="http://schemas.openxmlformats.org/officeDocument/2006/relationships/hyperlink" Target="https://www.youtube.com/watch?v=jbfTHAzdkBk&amp;t=810s" TargetMode="External"/><Relationship Id="rId7" Type="http://schemas.openxmlformats.org/officeDocument/2006/relationships/hyperlink" Target="https://www.youtube.com/watch?v=jbfTHAzdkBk&amp;t=15225s" TargetMode="External"/><Relationship Id="rId12" Type="http://schemas.openxmlformats.org/officeDocument/2006/relationships/hyperlink" Target="https://www.youtube.com/watch?v=jbfTHAzdkBk&amp;t=30600s" TargetMode="External"/><Relationship Id="rId2" Type="http://schemas.openxmlformats.org/officeDocument/2006/relationships/hyperlink" Target="https://youtu.be/jbfTHAzdkB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bfTHAzdkBk&amp;t=8905s" TargetMode="External"/><Relationship Id="rId11" Type="http://schemas.openxmlformats.org/officeDocument/2006/relationships/hyperlink" Target="https://www.youtube.com/watch?v=jbfTHAzdkBk&amp;t=27723s" TargetMode="External"/><Relationship Id="rId5" Type="http://schemas.openxmlformats.org/officeDocument/2006/relationships/hyperlink" Target="https://www.youtube.com/watch?v=jbfTHAzdkBk&amp;t=6355s" TargetMode="External"/><Relationship Id="rId10" Type="http://schemas.openxmlformats.org/officeDocument/2006/relationships/hyperlink" Target="https://www.youtube.com/watch?v=jbfTHAzdkBk&amp;t=25100s" TargetMode="External"/><Relationship Id="rId4" Type="http://schemas.openxmlformats.org/officeDocument/2006/relationships/hyperlink" Target="https://www.youtube.com/watch?v=jbfTHAzdkBk&amp;t=3659s" TargetMode="External"/><Relationship Id="rId9" Type="http://schemas.openxmlformats.org/officeDocument/2006/relationships/hyperlink" Target="https://www.youtube.com/watch?v=jbfTHAzdkBk&amp;t=22350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GoogleChrome/lightho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speed/pagespeed/insight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ithub.com/GoogleChrome/lighthouse/issues/670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dev/font-display/?utm_source=lighthouse&amp;utm_medium=devtools#preload-web-font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EventTarget/addEventListener#Browser_compatibility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agazine.joomla.org/all-issues/may-2020/the-may-issu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agazine.joomla.org/all-issues/may-2020/joomla-4-what-to-expect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pdate.joomla.org/core/nightlies/next_major_list.x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Joomla! Updates and Tips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352800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Northern Virginia Joomla Users Group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August 2020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Dorothy Firsching, Ursa Major Consulting, LLC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hlinkClick r:id="rId3"/>
              </a:rPr>
              <a:t>dfirsching@ursamajorconsulting.com</a:t>
            </a:r>
            <a:r>
              <a:rPr lang="en-US" altLang="en-US" sz="2000" dirty="0"/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Joomla!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501062" cy="4267200"/>
          </a:xfrm>
        </p:spPr>
        <p:txBody>
          <a:bodyPr/>
          <a:lstStyle/>
          <a:p>
            <a:r>
              <a:rPr lang="en-US" sz="2000" dirty="0"/>
              <a:t>Joomla Users Group of NJ - </a:t>
            </a:r>
            <a:r>
              <a:rPr lang="en-US" sz="2000" dirty="0">
                <a:hlinkClick r:id="rId2"/>
              </a:rPr>
              <a:t>https://joomlausersnj.com/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New Brunswick, NJ</a:t>
            </a:r>
          </a:p>
          <a:p>
            <a:r>
              <a:rPr lang="en-US" sz="2000" dirty="0"/>
              <a:t>JUG Chicago North (JUGCN) – joomlachicagonorth.com</a:t>
            </a:r>
          </a:p>
          <a:p>
            <a:pPr lvl="1"/>
            <a:r>
              <a:rPr lang="en-US" sz="1600" dirty="0"/>
              <a:t>August 26,2020 – Custom Fields and External Data Sources, 2 pm our time, </a:t>
            </a:r>
            <a:r>
              <a:rPr lang="en-US" sz="1600" dirty="0">
                <a:hlinkClick r:id="rId3"/>
              </a:rPr>
              <a:t>https://joomlachicagonorth.com/meetings/event/133-custom-fields-and-external-data-sources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October 17, 2020:  </a:t>
            </a:r>
            <a:r>
              <a:rPr lang="en-US" sz="1600" dirty="0" err="1"/>
              <a:t>JoomlaDay</a:t>
            </a:r>
            <a:r>
              <a:rPr lang="en-US" sz="1600" dirty="0"/>
              <a:t> Chicago</a:t>
            </a:r>
          </a:p>
          <a:p>
            <a:r>
              <a:rPr lang="en-US" sz="2000" dirty="0"/>
              <a:t>Joomla User Group Boston</a:t>
            </a:r>
          </a:p>
          <a:p>
            <a:pPr lvl="1"/>
            <a:r>
              <a:rPr lang="en-US" sz="1400" dirty="0">
                <a:hlinkClick r:id="rId4"/>
              </a:rPr>
              <a:t>https://www.jugboston.org/meetings/event/3-keyword-research-how-it-supports-seo-as-well-as-overall-marketing-strategy</a:t>
            </a:r>
            <a:r>
              <a:rPr lang="en-US" sz="1400" dirty="0"/>
              <a:t> -- Was in August, may have been recorded</a:t>
            </a:r>
          </a:p>
          <a:p>
            <a:r>
              <a:rPr lang="en-US" sz="2000" dirty="0"/>
              <a:t>Joomla! Users Group Long Island</a:t>
            </a:r>
          </a:p>
          <a:p>
            <a:pPr lvl="1"/>
            <a:r>
              <a:rPr lang="en-US" sz="1600" dirty="0"/>
              <a:t>Meets monthly but no info…</a:t>
            </a:r>
          </a:p>
          <a:p>
            <a:r>
              <a:rPr lang="en-US" sz="2000" dirty="0" err="1"/>
              <a:t>Joomlashack</a:t>
            </a:r>
            <a:r>
              <a:rPr lang="en-US" sz="2000" dirty="0"/>
              <a:t> ran weekly online events; now on their  YouTube channel</a:t>
            </a:r>
          </a:p>
          <a:p>
            <a:pPr marL="471487" lvl="1" indent="0">
              <a:buNone/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56504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</a:t>
            </a:r>
            <a:r>
              <a:rPr lang="en-US" dirty="0" err="1"/>
              <a:t>JoomlaDays</a:t>
            </a:r>
            <a:r>
              <a:rPr lang="en-US" dirty="0"/>
              <a:t> and Conferences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458200" cy="4267200"/>
          </a:xfrm>
        </p:spPr>
        <p:txBody>
          <a:bodyPr/>
          <a:lstStyle/>
          <a:p>
            <a:r>
              <a:rPr lang="en-US" sz="1400" b="1" dirty="0" err="1"/>
              <a:t>JoomlaDay</a:t>
            </a:r>
            <a:r>
              <a:rPr lang="en-US" sz="1400" b="1" dirty="0"/>
              <a:t> Austria:  March 20, 2020, Salzburg (2 days)</a:t>
            </a:r>
          </a:p>
          <a:p>
            <a:pPr lvl="1"/>
            <a:r>
              <a:rPr lang="en-US" sz="1100" b="1" dirty="0">
                <a:hlinkClick r:id="rId2"/>
              </a:rPr>
              <a:t>https://youtu.be/jbfTHAzdkBk</a:t>
            </a:r>
            <a:r>
              <a:rPr lang="en-US" sz="1100" b="1" dirty="0"/>
              <a:t> -- IT’s ONLINE (mostly German though)</a:t>
            </a:r>
          </a:p>
          <a:p>
            <a:pPr lvl="2"/>
            <a:r>
              <a:rPr lang="en-US" sz="1000" dirty="0">
                <a:hlinkClick r:id="rId3"/>
              </a:rPr>
              <a:t>13:30</a:t>
            </a:r>
            <a:r>
              <a:rPr lang="en-US" sz="1000" dirty="0"/>
              <a:t> Niels </a:t>
            </a:r>
            <a:r>
              <a:rPr lang="en-US" sz="1000" dirty="0" err="1"/>
              <a:t>Nübel</a:t>
            </a:r>
            <a:r>
              <a:rPr lang="en-US" sz="1000" dirty="0"/>
              <a:t> – </a:t>
            </a:r>
            <a:r>
              <a:rPr lang="en-US" sz="1000" dirty="0" err="1"/>
              <a:t>Yootheme</a:t>
            </a:r>
            <a:r>
              <a:rPr lang="en-US" sz="1000" dirty="0"/>
              <a:t> Pro </a:t>
            </a:r>
          </a:p>
          <a:p>
            <a:pPr lvl="2"/>
            <a:r>
              <a:rPr lang="en-US" sz="1000" dirty="0">
                <a:hlinkClick r:id="rId4"/>
              </a:rPr>
              <a:t>1:00:59</a:t>
            </a:r>
            <a:r>
              <a:rPr lang="en-US" sz="1000" dirty="0"/>
              <a:t> Nadja </a:t>
            </a:r>
            <a:r>
              <a:rPr lang="en-US" sz="1000" dirty="0" err="1"/>
              <a:t>Lamisch</a:t>
            </a:r>
            <a:r>
              <a:rPr lang="en-US" sz="1000" dirty="0"/>
              <a:t> – Showcase: Schule </a:t>
            </a:r>
            <a:r>
              <a:rPr lang="en-US" sz="1000" dirty="0" err="1"/>
              <a:t>mit</a:t>
            </a:r>
            <a:r>
              <a:rPr lang="en-US" sz="1000" dirty="0"/>
              <a:t> </a:t>
            </a:r>
            <a:r>
              <a:rPr lang="en-US" sz="1000" dirty="0" err="1"/>
              <a:t>Erfolg</a:t>
            </a:r>
            <a:r>
              <a:rPr lang="en-US" sz="1000" dirty="0"/>
              <a:t> </a:t>
            </a:r>
          </a:p>
          <a:p>
            <a:pPr lvl="2"/>
            <a:r>
              <a:rPr lang="en-US" sz="1000" dirty="0">
                <a:hlinkClick r:id="rId5"/>
              </a:rPr>
              <a:t>1:45:55</a:t>
            </a:r>
            <a:r>
              <a:rPr lang="en-US" sz="1000" dirty="0"/>
              <a:t> Irene </a:t>
            </a:r>
            <a:r>
              <a:rPr lang="en-US" sz="1000" dirty="0" err="1"/>
              <a:t>Michl</a:t>
            </a:r>
            <a:r>
              <a:rPr lang="en-US" sz="1000" dirty="0"/>
              <a:t> – Content Audit: </a:t>
            </a:r>
            <a:r>
              <a:rPr lang="en-US" sz="1000" dirty="0" err="1"/>
              <a:t>wie</a:t>
            </a:r>
            <a:r>
              <a:rPr lang="en-US" sz="1000" dirty="0"/>
              <a:t> </a:t>
            </a:r>
            <a:r>
              <a:rPr lang="en-US" sz="1000" dirty="0" err="1"/>
              <a:t>schaut's</a:t>
            </a:r>
            <a:r>
              <a:rPr lang="en-US" sz="1000" dirty="0"/>
              <a:t> </a:t>
            </a:r>
            <a:r>
              <a:rPr lang="en-US" sz="1000" dirty="0" err="1"/>
              <a:t>aus</a:t>
            </a:r>
            <a:r>
              <a:rPr lang="en-US" sz="1000" dirty="0"/>
              <a:t>? </a:t>
            </a:r>
          </a:p>
          <a:p>
            <a:pPr lvl="2"/>
            <a:r>
              <a:rPr lang="en-US" sz="1000" dirty="0">
                <a:hlinkClick r:id="rId6"/>
              </a:rPr>
              <a:t>2:28:25</a:t>
            </a:r>
            <a:r>
              <a:rPr lang="en-US" sz="1000" dirty="0"/>
              <a:t> Alex Metzler – Green </a:t>
            </a:r>
            <a:r>
              <a:rPr lang="en-US" sz="1000" dirty="0" err="1"/>
              <a:t>Webdesign</a:t>
            </a:r>
            <a:endParaRPr lang="en-US" sz="1000" dirty="0"/>
          </a:p>
          <a:p>
            <a:pPr lvl="2"/>
            <a:r>
              <a:rPr lang="en-US" sz="1000" dirty="0">
                <a:hlinkClick r:id="rId7"/>
              </a:rPr>
              <a:t>4:13:45</a:t>
            </a:r>
            <a:r>
              <a:rPr lang="en-US" sz="1000" dirty="0"/>
              <a:t> Lukas Jardin – Geld </a:t>
            </a:r>
            <a:r>
              <a:rPr lang="en-US" sz="1000" dirty="0" err="1"/>
              <a:t>verdienen</a:t>
            </a:r>
            <a:r>
              <a:rPr lang="en-US" sz="1000" dirty="0"/>
              <a:t> </a:t>
            </a:r>
            <a:r>
              <a:rPr lang="en-US" sz="1000" dirty="0" err="1"/>
              <a:t>mit</a:t>
            </a:r>
            <a:r>
              <a:rPr lang="en-US" sz="1000" dirty="0"/>
              <a:t> Joomla! - </a:t>
            </a:r>
            <a:r>
              <a:rPr lang="en-US" sz="1000" dirty="0" err="1"/>
              <a:t>Wartungsverträgen</a:t>
            </a:r>
            <a:r>
              <a:rPr lang="en-US" sz="1000" dirty="0"/>
              <a:t> </a:t>
            </a:r>
          </a:p>
          <a:p>
            <a:pPr lvl="2"/>
            <a:r>
              <a:rPr lang="en-US" sz="1000" dirty="0">
                <a:hlinkClick r:id="rId8"/>
              </a:rPr>
              <a:t>4:57:06</a:t>
            </a:r>
            <a:r>
              <a:rPr lang="en-US" sz="1000" dirty="0"/>
              <a:t> Kiki </a:t>
            </a:r>
            <a:r>
              <a:rPr lang="en-US" sz="1000" dirty="0" err="1"/>
              <a:t>Schuelling</a:t>
            </a:r>
            <a:r>
              <a:rPr lang="en-US" sz="1000" dirty="0"/>
              <a:t> – </a:t>
            </a:r>
            <a:r>
              <a:rPr lang="en-US" sz="1000" dirty="0" err="1"/>
              <a:t>Customfield</a:t>
            </a:r>
            <a:r>
              <a:rPr lang="en-US" sz="1000" dirty="0"/>
              <a:t> </a:t>
            </a:r>
            <a:r>
              <a:rPr lang="en-US" sz="1000" dirty="0" err="1"/>
              <a:t>für</a:t>
            </a:r>
            <a:r>
              <a:rPr lang="en-US" sz="1000" dirty="0"/>
              <a:t> Joomla </a:t>
            </a:r>
            <a:r>
              <a:rPr lang="en-US" sz="1000" dirty="0" err="1"/>
              <a:t>erstellen</a:t>
            </a:r>
            <a:endParaRPr lang="en-US" sz="1000" dirty="0"/>
          </a:p>
          <a:p>
            <a:pPr lvl="2"/>
            <a:r>
              <a:rPr lang="en-US" sz="1000" dirty="0">
                <a:hlinkClick r:id="rId9"/>
              </a:rPr>
              <a:t>6:12:30</a:t>
            </a:r>
            <a:r>
              <a:rPr lang="en-US" sz="1000" dirty="0"/>
              <a:t> Yves Hoppe – Anti Patterns </a:t>
            </a:r>
            <a:r>
              <a:rPr lang="en-US" sz="1000" dirty="0">
                <a:hlinkClick r:id="rId10"/>
              </a:rPr>
              <a:t>6:58:20</a:t>
            </a:r>
            <a:r>
              <a:rPr lang="en-US" sz="1000" dirty="0"/>
              <a:t> </a:t>
            </a:r>
            <a:r>
              <a:rPr lang="en-US" sz="1000" dirty="0" err="1"/>
              <a:t>Allon</a:t>
            </a:r>
            <a:r>
              <a:rPr lang="en-US" sz="1000" dirty="0"/>
              <a:t> Moritz – </a:t>
            </a:r>
            <a:r>
              <a:rPr lang="en-US" sz="1000" dirty="0" err="1"/>
              <a:t>Lokale</a:t>
            </a:r>
            <a:r>
              <a:rPr lang="en-US" sz="1000" dirty="0"/>
              <a:t> </a:t>
            </a:r>
            <a:r>
              <a:rPr lang="en-US" sz="1000" dirty="0" err="1"/>
              <a:t>Entwicklung</a:t>
            </a:r>
            <a:r>
              <a:rPr lang="en-US" sz="1000" dirty="0"/>
              <a:t> </a:t>
            </a:r>
            <a:r>
              <a:rPr lang="en-US" sz="1000" dirty="0" err="1"/>
              <a:t>mit</a:t>
            </a:r>
            <a:r>
              <a:rPr lang="en-US" sz="1000" dirty="0"/>
              <a:t> </a:t>
            </a:r>
            <a:r>
              <a:rPr lang="en-US" sz="1000" dirty="0" err="1"/>
              <a:t>DpDocker</a:t>
            </a:r>
            <a:r>
              <a:rPr lang="en-US" sz="1000" dirty="0"/>
              <a:t> </a:t>
            </a:r>
          </a:p>
          <a:p>
            <a:pPr lvl="2"/>
            <a:r>
              <a:rPr lang="en-US" sz="1000" dirty="0">
                <a:hlinkClick r:id="rId11"/>
              </a:rPr>
              <a:t>7:42:03</a:t>
            </a:r>
            <a:r>
              <a:rPr lang="en-US" sz="1000" dirty="0"/>
              <a:t> Peter Martin – This is the Internet </a:t>
            </a:r>
          </a:p>
          <a:p>
            <a:pPr lvl="2"/>
            <a:r>
              <a:rPr lang="en-US" sz="1000" dirty="0">
                <a:hlinkClick r:id="rId12"/>
              </a:rPr>
              <a:t>8:30:00</a:t>
            </a:r>
            <a:r>
              <a:rPr lang="en-US" sz="1000" dirty="0"/>
              <a:t> David Jardin – Forum for the Future</a:t>
            </a:r>
            <a:endParaRPr lang="en-US" sz="1000" b="1" dirty="0"/>
          </a:p>
          <a:p>
            <a:r>
              <a:rPr lang="en-US" sz="1400" b="1" dirty="0">
                <a:solidFill>
                  <a:srgbClr val="FF0000"/>
                </a:solidFill>
              </a:rPr>
              <a:t>J and Beyond 2020:  May 30, 2020 – 24 hour ONLINE event now on YouTube</a:t>
            </a:r>
          </a:p>
          <a:p>
            <a:r>
              <a:rPr lang="en-US" sz="1400" b="1" dirty="0" err="1"/>
              <a:t>JoomlaDay</a:t>
            </a:r>
            <a:r>
              <a:rPr lang="en-US" sz="1400" b="1" dirty="0"/>
              <a:t> Germany:  September 26, 2020.</a:t>
            </a:r>
          </a:p>
          <a:p>
            <a:r>
              <a:rPr lang="en-US" sz="1400" b="1" dirty="0"/>
              <a:t>Chicago:  October 17, 2020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509074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NOVA JUG Events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267200"/>
          </a:xfrm>
        </p:spPr>
        <p:txBody>
          <a:bodyPr/>
          <a:lstStyle/>
          <a:p>
            <a:r>
              <a:rPr lang="en-US" sz="2400" dirty="0"/>
              <a:t>Monday, August 24, 2020: Virtual</a:t>
            </a:r>
          </a:p>
          <a:p>
            <a:r>
              <a:rPr lang="en-US" sz="2400" dirty="0"/>
              <a:t>Monday, September 28, 2020</a:t>
            </a:r>
          </a:p>
          <a:p>
            <a:r>
              <a:rPr lang="en-US" sz="2400" dirty="0"/>
              <a:t>Monday, October 26, 2020</a:t>
            </a:r>
          </a:p>
          <a:p>
            <a:r>
              <a:rPr lang="en-US" sz="2400" dirty="0"/>
              <a:t>Topics / Speakers?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9936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80B616-3D84-4549-BC00-776B3E3C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Google Lighthouse and Joomla!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6DE91-3665-46B7-B076-5D79015D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AF185-6FEC-4009-8EEB-FAD975D8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1898631-6B03-4228-97AB-BEC66229B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2400" y="2819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41162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B4BA7E-B8B2-41F5-9FC9-E566D2CA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11150"/>
            <a:ext cx="8001000" cy="1216025"/>
          </a:xfrm>
        </p:spPr>
        <p:txBody>
          <a:bodyPr/>
          <a:lstStyle/>
          <a:p>
            <a:r>
              <a:rPr lang="en-US" sz="3600" dirty="0"/>
              <a:t>Website Development Processes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B70035-470F-47A3-BA5A-CAB49B4E0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Define objectives and target audiences</a:t>
            </a:r>
          </a:p>
          <a:p>
            <a:r>
              <a:rPr lang="en-US" sz="2800" dirty="0"/>
              <a:t>Determine content</a:t>
            </a:r>
          </a:p>
          <a:p>
            <a:r>
              <a:rPr lang="en-US" sz="2800" dirty="0"/>
              <a:t>Select structure</a:t>
            </a:r>
          </a:p>
          <a:p>
            <a:r>
              <a:rPr lang="en-US" sz="2800" dirty="0"/>
              <a:t>Design navigation</a:t>
            </a:r>
          </a:p>
          <a:p>
            <a:r>
              <a:rPr lang="en-US" sz="2800" dirty="0"/>
              <a:t>Design look and feel</a:t>
            </a:r>
          </a:p>
          <a:p>
            <a:r>
              <a:rPr lang="en-US" sz="2800" dirty="0"/>
              <a:t>Test</a:t>
            </a:r>
          </a:p>
          <a:p>
            <a:r>
              <a:rPr lang="en-US" sz="2800" dirty="0"/>
              <a:t>Implement and Train</a:t>
            </a:r>
          </a:p>
          <a:p>
            <a:r>
              <a:rPr lang="en-US" sz="2800" dirty="0"/>
              <a:t>Maintain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F181-B735-40B8-9A4B-48218E34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2AAFF-A7FD-4B35-872B-064B446D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450F-A06F-44C0-9AB6-3E04C3B8399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BCABEEF-72CF-4C20-9E7C-FBB13012A444}"/>
              </a:ext>
            </a:extLst>
          </p:cNvPr>
          <p:cNvSpPr/>
          <p:nvPr/>
        </p:nvSpPr>
        <p:spPr bwMode="auto">
          <a:xfrm>
            <a:off x="5638800" y="2360613"/>
            <a:ext cx="3276600" cy="2859087"/>
          </a:xfrm>
          <a:prstGeom prst="wedgeEllipseCallout">
            <a:avLst>
              <a:gd name="adj1" fmla="val -28690"/>
              <a:gd name="adj2" fmla="val 5566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Wha</a:t>
            </a:r>
            <a:r>
              <a:rPr lang="en-US" dirty="0">
                <a:solidFill>
                  <a:schemeClr val="bg1"/>
                </a:solidFill>
              </a:rPr>
              <a:t>t about: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Performance?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bg1"/>
                </a:solidFill>
              </a:rPr>
              <a:t>Accessibility?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earch </a:t>
            </a:r>
            <a:r>
              <a:rPr lang="en-US" dirty="0"/>
              <a:t>Engine Optimization?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Security?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Best Practices?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id="{F5CCA2F8-B090-4E1E-9050-E31CC0E43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562600" y="5313070"/>
            <a:ext cx="990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026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51F1-16AB-4DC4-8433-4CEF2A14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FEEFD-A59C-4C26-9755-DB2BCE28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Open-source</a:t>
            </a:r>
            <a:r>
              <a:rPr lang="en-US" dirty="0"/>
              <a:t>, automated tool for improving the quality of web pages. </a:t>
            </a:r>
          </a:p>
          <a:p>
            <a:r>
              <a:rPr lang="en-US" dirty="0"/>
              <a:t>Run it against any web page. </a:t>
            </a:r>
          </a:p>
          <a:p>
            <a:r>
              <a:rPr lang="en-US" dirty="0"/>
              <a:t>Audits for performance, accessibility, progressive web apps, SEO and more.</a:t>
            </a:r>
          </a:p>
          <a:p>
            <a:r>
              <a:rPr lang="en-US" dirty="0"/>
              <a:t>Runs in Chrome </a:t>
            </a:r>
            <a:r>
              <a:rPr lang="en-US" dirty="0" err="1"/>
              <a:t>DevTools</a:t>
            </a:r>
            <a:r>
              <a:rPr lang="en-US" dirty="0"/>
              <a:t>, from the command line, or as a Node module.</a:t>
            </a:r>
          </a:p>
          <a:p>
            <a:r>
              <a:rPr lang="en-US" dirty="0"/>
              <a:t>Use results to improve the page.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C4682-31FF-4F5A-BF95-6DD47F2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285F0-4A59-4F73-BD9A-4C77EE59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8F8DA28-D279-46EF-89E1-03D39FE37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2800" y="228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97136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DE96-869B-4C7F-AF8A-16019D72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Search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DA637-D15B-4FDE-BDAC-0B267FDC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4385656" cy="4267200"/>
          </a:xfrm>
        </p:spPr>
        <p:txBody>
          <a:bodyPr/>
          <a:lstStyle/>
          <a:p>
            <a:r>
              <a:rPr lang="en-US" sz="2800" dirty="0"/>
              <a:t>Performance is OK</a:t>
            </a:r>
          </a:p>
          <a:p>
            <a:r>
              <a:rPr lang="en-US" sz="2800" dirty="0"/>
              <a:t>Coverage is OK</a:t>
            </a:r>
          </a:p>
          <a:p>
            <a:r>
              <a:rPr lang="en-US" sz="2800" dirty="0"/>
              <a:t>Sitemaps are OK</a:t>
            </a:r>
          </a:p>
          <a:p>
            <a:r>
              <a:rPr lang="en-US" sz="2800" dirty="0"/>
              <a:t>No security issues</a:t>
            </a:r>
          </a:p>
          <a:p>
            <a:r>
              <a:rPr lang="en-US" sz="2800" dirty="0"/>
              <a:t>Mobile usability OK</a:t>
            </a:r>
          </a:p>
          <a:p>
            <a:r>
              <a:rPr lang="en-US" sz="2800" dirty="0"/>
              <a:t>Core Web Vitals – WHAT?</a:t>
            </a:r>
          </a:p>
          <a:p>
            <a:pPr lvl="1"/>
            <a:r>
              <a:rPr lang="en-US" sz="2400" dirty="0"/>
              <a:t>“LCP issue:  longer than 4s (mobile)”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48063-60BC-4E60-A007-80C26EE4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40540-5F78-4600-87F7-72EE9E59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F570D4-6424-47FC-9172-12F34135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481" y="1454193"/>
            <a:ext cx="3684013" cy="1515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44D3-0413-4D02-8BC2-D339F6145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481" y="2903084"/>
            <a:ext cx="3684012" cy="1735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A9DE06-3B0A-42A2-A9C2-574BF06DD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481" y="4651376"/>
            <a:ext cx="3684012" cy="15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00620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1554-1F04-4146-B7C2-5279484F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err="1"/>
              <a:t>PageSpeed</a:t>
            </a:r>
            <a:r>
              <a:rPr lang="en-US" dirty="0"/>
              <a:t> vs Lighthouse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58D2-6C1A-47E7-941A-0DF9F845F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PageSpeed</a:t>
            </a:r>
            <a:r>
              <a:rPr lang="en-US" sz="2800" dirty="0"/>
              <a:t> Insights </a:t>
            </a:r>
          </a:p>
          <a:p>
            <a:pPr lvl="1"/>
            <a:r>
              <a:rPr lang="en-US" sz="2400" dirty="0">
                <a:hlinkClick r:id="rId2"/>
              </a:rPr>
              <a:t>https://developers.google.com/speed/pagespeed/insights/</a:t>
            </a:r>
            <a:endParaRPr lang="en-US" sz="2400" dirty="0"/>
          </a:p>
          <a:p>
            <a:pPr lvl="1"/>
            <a:r>
              <a:rPr lang="en-US" sz="2400" dirty="0"/>
              <a:t>Measures the “Performance Metric” only</a:t>
            </a:r>
          </a:p>
          <a:p>
            <a:pPr lvl="1"/>
            <a:r>
              <a:rPr lang="en-US" sz="2400" dirty="0"/>
              <a:t>Uses a “combo” of lab and real-world data</a:t>
            </a:r>
          </a:p>
          <a:p>
            <a:pPr lvl="1"/>
            <a:r>
              <a:rPr lang="en-US" sz="2400" dirty="0"/>
              <a:t>Uses the Lighthouse “integrated analysis engine”</a:t>
            </a:r>
          </a:p>
          <a:p>
            <a:r>
              <a:rPr lang="en-US" sz="2800" dirty="0"/>
              <a:t>Lighthouse</a:t>
            </a:r>
          </a:p>
          <a:p>
            <a:pPr lvl="1"/>
            <a:r>
              <a:rPr lang="en-US" sz="2400" dirty="0"/>
              <a:t>“Uses lab data only (under consistent conditions)”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C3032-8CA5-46E7-A3D8-83370980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F2B88-5F3F-4BFD-BA75-8DEF36EA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8596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5FE2-C213-4F9E-A34C-BBF2D1B2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Lighthouse via Chrome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671D5-F2B7-425D-ADE9-D503E32B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46250"/>
            <a:ext cx="8001000" cy="4267200"/>
          </a:xfrm>
        </p:spPr>
        <p:txBody>
          <a:bodyPr/>
          <a:lstStyle/>
          <a:p>
            <a:r>
              <a:rPr lang="en-US" sz="2400" dirty="0"/>
              <a:t>More tools </a:t>
            </a:r>
            <a:r>
              <a:rPr lang="en-US" sz="2400" dirty="0">
                <a:sym typeface="Wingdings" panose="05000000000000000000" pitchFamily="2" charset="2"/>
              </a:rPr>
              <a:t> Developer Tools  Lighthouse tab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Or just press F12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CD115-8C1D-4B33-AB1B-ED697CB18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98544-B218-42BD-B464-F0F22B04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901AC-8FE7-4C2B-976A-CDAB9C28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21424"/>
            <a:ext cx="5715000" cy="32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9387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5A7D-BD39-478E-B574-8E27C54D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304800"/>
            <a:ext cx="8348661" cy="1216025"/>
          </a:xfrm>
        </p:spPr>
        <p:txBody>
          <a:bodyPr/>
          <a:lstStyle/>
          <a:p>
            <a:r>
              <a:rPr lang="en-US" dirty="0"/>
              <a:t>Look at both Mobile and Desktop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66100-4296-443E-B5F5-0E0D71CA1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9425"/>
            <a:ext cx="8348662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Mobile is the default / worse performance</a:t>
            </a:r>
          </a:p>
          <a:p>
            <a:pPr lvl="1"/>
            <a:r>
              <a:rPr lang="en-US" dirty="0"/>
              <a:t>Mobile: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Desktop: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E153-9A2B-45B6-B600-7652CDC7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40AC1-20C2-48CC-BA81-692FE5D4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625D3-93BB-4410-A846-B273721D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320" y="2438268"/>
            <a:ext cx="5588794" cy="1910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89E605-B1E6-47FA-A4AA-5E12E69D4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370" y="4348562"/>
            <a:ext cx="5505542" cy="18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7933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  <a:endParaRPr lang="en-US" altLang="en-US" dirty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Joomla! Updates</a:t>
            </a:r>
          </a:p>
          <a:p>
            <a:r>
              <a:rPr lang="en-US" altLang="en-US" sz="2000" dirty="0"/>
              <a:t>Upcoming JUG Meetings</a:t>
            </a:r>
          </a:p>
          <a:p>
            <a:r>
              <a:rPr lang="en-US" altLang="en-US" sz="2000" dirty="0"/>
              <a:t>Program – Lighthouse</a:t>
            </a:r>
          </a:p>
          <a:p>
            <a:r>
              <a:rPr lang="en-US" altLang="en-US" sz="2000" dirty="0"/>
              <a:t>Topics for Future - Discussion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897E-95BE-4329-8316-DE3F2377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C3CE-3DA0-48AA-91F9-3FA330BD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424862" cy="4267200"/>
          </a:xfrm>
        </p:spPr>
        <p:txBody>
          <a:bodyPr/>
          <a:lstStyle/>
          <a:p>
            <a:r>
              <a:rPr lang="en-US" sz="2000" dirty="0"/>
              <a:t>Blue selector / read more for explanations</a:t>
            </a:r>
          </a:p>
          <a:p>
            <a:r>
              <a:rPr lang="en-US" sz="2000" dirty="0" err="1"/>
              <a:t>Novajoomla</a:t>
            </a:r>
            <a:r>
              <a:rPr lang="en-US" sz="2000" dirty="0"/>
              <a:t> on </a:t>
            </a:r>
            <a:r>
              <a:rPr lang="en-US" sz="2000" dirty="0">
                <a:solidFill>
                  <a:srgbClr val="FF0000"/>
                </a:solidFill>
              </a:rPr>
              <a:t>DESKTOP</a:t>
            </a:r>
            <a:r>
              <a:rPr lang="en-US" sz="2000" dirty="0"/>
              <a:t>: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356B6-FDAF-43A0-BE1F-83BA00BD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F137C-1DBD-4592-84C6-4CF62921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F513B-FCEA-4ABD-9FD8-51BAB797E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726" y="252330"/>
            <a:ext cx="1428949" cy="1171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D2363B-378E-400A-9DE8-B2F81F12C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16" y="2563283"/>
            <a:ext cx="6935168" cy="35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6974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897E-95BE-4329-8316-DE3F2377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C3CE-3DA0-48AA-91F9-3FA330BD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424862" cy="4267200"/>
          </a:xfrm>
        </p:spPr>
        <p:txBody>
          <a:bodyPr/>
          <a:lstStyle/>
          <a:p>
            <a:r>
              <a:rPr lang="en-US" sz="2000" dirty="0"/>
              <a:t>Blue selector / read more for explanations</a:t>
            </a:r>
          </a:p>
          <a:p>
            <a:r>
              <a:rPr lang="en-US" sz="2000" dirty="0" err="1"/>
              <a:t>Novajoomla</a:t>
            </a:r>
            <a:r>
              <a:rPr lang="en-US" sz="2000" dirty="0"/>
              <a:t> on </a:t>
            </a:r>
            <a:r>
              <a:rPr lang="en-US" sz="2000" dirty="0">
                <a:solidFill>
                  <a:srgbClr val="FF0000"/>
                </a:solidFill>
              </a:rPr>
              <a:t>MOBILE: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356B6-FDAF-43A0-BE1F-83BA00BD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F137C-1DBD-4592-84C6-4CF62921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153B99-48B3-42B9-BAD4-E165B26B1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872" y="193675"/>
            <a:ext cx="1419423" cy="121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143D1-1EDA-4F89-B927-805B82BC3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7000"/>
            <a:ext cx="6820852" cy="18195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384DAF-14EA-41D6-8E30-FD7A0F4064CF}"/>
              </a:ext>
            </a:extLst>
          </p:cNvPr>
          <p:cNvSpPr txBox="1"/>
          <p:nvPr/>
        </p:nvSpPr>
        <p:spPr>
          <a:xfrm>
            <a:off x="333281" y="4641418"/>
            <a:ext cx="4455579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a few fixes, I got it up to 96: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629A14-F5D4-4E34-85FB-41FC299A9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05" y="5137234"/>
            <a:ext cx="6705607" cy="8796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0DDC6E-A01C-4A32-949D-E8FE9B739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792" y="4826084"/>
            <a:ext cx="1276528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16031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1868-17F2-4503-999E-678400E9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PageSpeed</a:t>
            </a:r>
            <a:r>
              <a:rPr lang="en-US" dirty="0"/>
              <a:t> Insights vs Lighthouse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2E30-4EFB-4F8E-9997-39D010D37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Sometimes HUGELY different results. </a:t>
            </a:r>
          </a:p>
          <a:p>
            <a:pPr lvl="1"/>
            <a:r>
              <a:rPr lang="en-US" sz="1600" dirty="0">
                <a:hlinkClick r:id="rId2"/>
              </a:rPr>
              <a:t>https://github.com/GoogleChrome/lighthouse/issues/6708</a:t>
            </a:r>
            <a:endParaRPr lang="en-US" sz="1600" dirty="0"/>
          </a:p>
          <a:p>
            <a:pPr lvl="1"/>
            <a:r>
              <a:rPr lang="en-US" sz="1400" dirty="0"/>
              <a:t>“It's a highly useful tool, but it should be used with a grain of salt.”</a:t>
            </a:r>
          </a:p>
          <a:p>
            <a:pPr lvl="1"/>
            <a:r>
              <a:rPr lang="en-US" sz="1400" dirty="0"/>
              <a:t>“PSI web never reports the same score twice, even for the same page”</a:t>
            </a:r>
          </a:p>
          <a:p>
            <a:pPr lvl="1"/>
            <a:r>
              <a:rPr lang="en-US" sz="1400" dirty="0"/>
              <a:t>“The two scores differ (lighthouse vs web), even though they are based upon the exact same source code (geographic location, network speed, latency, and </a:t>
            </a:r>
            <a:r>
              <a:rPr lang="en-US" sz="1400" dirty="0" err="1"/>
              <a:t>cpu</a:t>
            </a:r>
            <a:r>
              <a:rPr lang="en-US" sz="1400" dirty="0"/>
              <a:t> power differ)”</a:t>
            </a:r>
          </a:p>
          <a:p>
            <a:pPr lvl="1"/>
            <a:r>
              <a:rPr lang="en-US" sz="1400" dirty="0"/>
              <a:t>“If you run Lighthouse on a slower </a:t>
            </a:r>
            <a:r>
              <a:rPr lang="en-US" sz="1400" dirty="0" err="1"/>
              <a:t>cpu</a:t>
            </a:r>
            <a:r>
              <a:rPr lang="en-US" sz="1400" dirty="0"/>
              <a:t> speed pc, and on a more powerful one, the score change is massive and it reports problems with completely different aspects of the page”</a:t>
            </a:r>
          </a:p>
          <a:p>
            <a:r>
              <a:rPr lang="en-US" sz="1800" dirty="0"/>
              <a:t>“In the real world, SEO companies use PSI.  LH not to be taken seriously. All </a:t>
            </a:r>
            <a:r>
              <a:rPr lang="en-US" sz="1800" dirty="0" err="1"/>
              <a:t>devs</a:t>
            </a:r>
            <a:r>
              <a:rPr lang="en-US" sz="1800" dirty="0"/>
              <a:t> proudly showing scores on Twitter are basically proud of having fast hardware.”</a:t>
            </a:r>
          </a:p>
          <a:p>
            <a:r>
              <a:rPr lang="en-US" sz="1800" dirty="0"/>
              <a:t>It has been suggested to click “clear all”: this icon: </a:t>
            </a:r>
          </a:p>
          <a:p>
            <a:r>
              <a:rPr lang="en-US" sz="1800" dirty="0"/>
              <a:t>Also different scores from LH available through mysites.com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482E2-D593-4A2F-9A91-EFFE4227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6C01D-5471-418C-9659-32753917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394D0-BC18-4F4B-A747-009E334B3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257800"/>
            <a:ext cx="609600" cy="3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5119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A0F6-59A8-4B39-9909-8E841A7C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“View Trace”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C3FBF6-FC88-4025-83FC-E706C8F74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8001000" cy="302720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9B5A0-C15E-4991-A2A3-46A42F7B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3791B-F61A-4A3F-A38F-70636395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AC44E-0A15-4D16-8B67-D6EF59FC69D5}"/>
              </a:ext>
            </a:extLst>
          </p:cNvPr>
          <p:cNvSpPr txBox="1"/>
          <p:nvPr/>
        </p:nvSpPr>
        <p:spPr>
          <a:xfrm>
            <a:off x="533400" y="4958517"/>
            <a:ext cx="350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FCP = First </a:t>
            </a:r>
            <a:r>
              <a:rPr lang="en-US" dirty="0" err="1"/>
              <a:t>Contentful</a:t>
            </a:r>
            <a:r>
              <a:rPr lang="en-US" dirty="0"/>
              <a:t> Paint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025831-FEC0-4469-BCA0-60F4ACFFA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505337"/>
            <a:ext cx="2229236" cy="16450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6469D3-D0D1-4735-9392-309210F0A2B4}"/>
              </a:ext>
            </a:extLst>
          </p:cNvPr>
          <p:cNvSpPr txBox="1"/>
          <p:nvPr/>
        </p:nvSpPr>
        <p:spPr>
          <a:xfrm>
            <a:off x="6326960" y="5143183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Gets complicated…</a:t>
            </a:r>
          </a:p>
          <a:p>
            <a:r>
              <a:rPr lang="en-US" dirty="0">
                <a:solidFill>
                  <a:srgbClr val="FF0000"/>
                </a:solidFill>
              </a:rPr>
              <a:t>Back to Lighthouse!</a:t>
            </a:r>
          </a:p>
        </p:txBody>
      </p:sp>
    </p:spTree>
    <p:extLst>
      <p:ext uri="{BB962C8B-B14F-4D97-AF65-F5344CB8AC3E}">
        <p14:creationId xmlns:p14="http://schemas.microsoft.com/office/powerpoint/2010/main" val="827561176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B64A-AEC7-4F41-97AC-83E0355A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load on Mobile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3B8FFB-0482-491F-B071-93B3E509C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76" y="1752600"/>
            <a:ext cx="6669523" cy="42672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4D380-BC72-4149-84FB-DF2110F8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6D6BF-AEBB-4AE0-9FA7-71A504DD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E1433-8DFA-4FA3-8034-E86ABD90C7D0}"/>
              </a:ext>
            </a:extLst>
          </p:cNvPr>
          <p:cNvSpPr txBox="1"/>
          <p:nvPr/>
        </p:nvSpPr>
        <p:spPr>
          <a:xfrm>
            <a:off x="1239134" y="6553200"/>
            <a:ext cx="69958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From: https://suncityadvising.com/wp-content/uploads/2018/06/Page-Load-Pagespeed-performance-1030x659.png</a:t>
            </a:r>
          </a:p>
        </p:txBody>
      </p:sp>
    </p:spTree>
    <p:extLst>
      <p:ext uri="{BB962C8B-B14F-4D97-AF65-F5344CB8AC3E}">
        <p14:creationId xmlns:p14="http://schemas.microsoft.com/office/powerpoint/2010/main" val="141620824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0A27-2F62-4634-AF83-3C218591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5864-1199-48B6-AB6E-0EB5D95F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Properly size images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7514C-754A-496B-B1B4-CE884E16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167D-4B46-4CC3-A43A-11D1172F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2E1B5-BD2B-4764-A483-CFFA7F34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53" y="2362200"/>
            <a:ext cx="6782747" cy="3334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44CE8-E2DF-4AFA-B852-C8E8473CF2FF}"/>
              </a:ext>
            </a:extLst>
          </p:cNvPr>
          <p:cNvSpPr txBox="1"/>
          <p:nvPr/>
        </p:nvSpPr>
        <p:spPr>
          <a:xfrm>
            <a:off x="2819400" y="6198369"/>
            <a:ext cx="4267200" cy="57708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050" dirty="0" err="1"/>
              <a:t>Joomladay</a:t>
            </a:r>
            <a:r>
              <a:rPr lang="en-US" sz="1050" dirty="0"/>
              <a:t> – Fixed, but it says it can be smaller still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50" dirty="0"/>
              <a:t>From Meetup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50" dirty="0"/>
              <a:t>Logo – Fixed </a:t>
            </a:r>
          </a:p>
        </p:txBody>
      </p:sp>
    </p:spTree>
    <p:extLst>
      <p:ext uri="{BB962C8B-B14F-4D97-AF65-F5344CB8AC3E}">
        <p14:creationId xmlns:p14="http://schemas.microsoft.com/office/powerpoint/2010/main" val="677198565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2571-2B4F-44FA-986F-F838DF56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456C-38E4-4CAE-A00F-086DB94C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Preload key requests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Remove unused CSS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CAFD-2803-454D-8624-D045432C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1F9CC-D4A0-412D-8D13-64D2CF8B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3CF03-4085-4461-8A4B-B5138719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59" y="2286000"/>
            <a:ext cx="6744641" cy="1848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C69BD-4D71-44F8-8144-AA162F5AC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59" y="4740533"/>
            <a:ext cx="6858957" cy="12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91696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2849-EB8C-4E10-A9AF-22F29E44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site has lower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73760-61BC-40FA-867D-AE0DA4C7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66981-0E0A-4CD3-867C-28CA9348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788BC0-B96A-4282-A4EA-6785CFFA4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review recommendations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0A92F54D-9DE1-4646-B819-A598092E3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2314419"/>
            <a:ext cx="7478169" cy="222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502CB7-CBAB-42DD-B95C-A7181CC9D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059" y="4667242"/>
            <a:ext cx="6878010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25027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E0CB-D386-4C50-B240-683D5399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- Opportunities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1990A-98D0-43C5-881B-86A815DB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75937-0019-4BB6-B215-FF14F7E8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BD359-E90B-4287-8465-385AF57D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897063" cy="2048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7F1FD-6521-49B7-BC9F-1CCD2BF19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032536"/>
            <a:ext cx="6897063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6572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454B-A668-47E1-BCA7-D3990F34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2C5DD-D2F6-41E8-9F25-3F059CA93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 Render-blocking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2FE73-652C-41A2-871D-569C07D1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94098-EF5E-4E51-8804-D51C9723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D3373-BADD-4126-B0EF-203EE608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14575"/>
            <a:ext cx="4734542" cy="373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958263-3779-4A0F-9DCF-C331D415E381}"/>
              </a:ext>
            </a:extLst>
          </p:cNvPr>
          <p:cNvSpPr txBox="1"/>
          <p:nvPr/>
        </p:nvSpPr>
        <p:spPr>
          <a:xfrm>
            <a:off x="5486401" y="2438400"/>
            <a:ext cx="3429000" cy="286232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Gobs of </a:t>
            </a:r>
            <a:r>
              <a:rPr lang="en-US" dirty="0" err="1"/>
              <a:t>css</a:t>
            </a:r>
            <a:r>
              <a:rPr lang="en-US" dirty="0"/>
              <a:t> and </a:t>
            </a:r>
            <a:r>
              <a:rPr lang="en-US" dirty="0" err="1"/>
              <a:t>js</a:t>
            </a:r>
            <a:r>
              <a:rPr lang="en-US" dirty="0"/>
              <a:t> files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Google fonts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a template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Template may offer tools to combine, minify, defer the </a:t>
            </a:r>
            <a:r>
              <a:rPr lang="en-US" dirty="0" err="1"/>
              <a:t>css</a:t>
            </a:r>
            <a:r>
              <a:rPr lang="en-US" dirty="0"/>
              <a:t> and </a:t>
            </a:r>
            <a:r>
              <a:rPr lang="en-US" dirty="0" err="1"/>
              <a:t>js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not, extensions exist, e.g., JCH Optimize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0159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Joomla!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272462" cy="4267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3.9.21 – Tomorrow?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Joomla 4 Beta 3 – July 29, 2020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3.10 Alpha 1 – July 29, 2020</a:t>
            </a:r>
          </a:p>
          <a:p>
            <a:r>
              <a:rPr lang="en-US" sz="2400" dirty="0"/>
              <a:t>3.9.20 – July 14, 2020 – 6 security vulnerability fixes and several bugs</a:t>
            </a:r>
          </a:p>
          <a:p>
            <a:r>
              <a:rPr lang="en-US" sz="2400" dirty="0"/>
              <a:t>3.9.19 – June 2, 2020 – Security and bug fix</a:t>
            </a:r>
          </a:p>
          <a:p>
            <a:r>
              <a:rPr lang="en-US" sz="2400" dirty="0"/>
              <a:t>3.9.18 – April 21, 2020 – Bug Fix</a:t>
            </a:r>
          </a:p>
          <a:p>
            <a:pPr lvl="1"/>
            <a:r>
              <a:rPr lang="en-US" sz="1800" dirty="0"/>
              <a:t>Fixes single tag view incorrectly showing a 404 page – oops!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096228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924A-3236-4D68-A810-4BC724DE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142C-99D6-4447-9766-ADD780866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 Images in Next-Gen Formats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How do we do that, and is it advisable?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F9DC2-3267-4BDD-9B71-EA05414E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29138-A447-438A-A53D-1A336541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FD476-E9C0-4150-AF32-C54F82F63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362200"/>
            <a:ext cx="6878010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26268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F4B1-3803-4D1C-8692-D7FB2672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D51B0-CFA1-48AF-88D2-37302BA3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unused </a:t>
            </a:r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D062-5207-48B7-8CE8-FAF96CDB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1E973-4C02-467C-8D6C-1FB35111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AEFD6-4A89-419A-B491-021D2147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78087"/>
            <a:ext cx="5299674" cy="3654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F637A2-39DE-4219-B83E-DE0C814229F6}"/>
              </a:ext>
            </a:extLst>
          </p:cNvPr>
          <p:cNvSpPr txBox="1"/>
          <p:nvPr/>
        </p:nvSpPr>
        <p:spPr>
          <a:xfrm>
            <a:off x="6400800" y="2478087"/>
            <a:ext cx="2514600" cy="20313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 to do this if part of a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it is part of an unused extension, uninstall it!</a:t>
            </a:r>
          </a:p>
        </p:txBody>
      </p:sp>
    </p:spTree>
    <p:extLst>
      <p:ext uri="{BB962C8B-B14F-4D97-AF65-F5344CB8AC3E}">
        <p14:creationId xmlns:p14="http://schemas.microsoft.com/office/powerpoint/2010/main" val="1590590903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18B4-878D-4632-A9A2-FD469337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(4)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6DA74B-48BC-4E5A-A30F-12F33C25C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424862" cy="4267200"/>
          </a:xfrm>
        </p:spPr>
        <p:txBody>
          <a:bodyPr/>
          <a:lstStyle/>
          <a:p>
            <a:r>
              <a:rPr lang="en-US" dirty="0"/>
              <a:t>Properly Size Images </a:t>
            </a:r>
          </a:p>
          <a:p>
            <a:pPr lvl="1"/>
            <a:r>
              <a:rPr lang="en-US" dirty="0"/>
              <a:t>This will catch oversized images – resize them, don’t resize in browser</a:t>
            </a:r>
          </a:p>
          <a:p>
            <a:pPr lvl="1"/>
            <a:r>
              <a:rPr lang="en-US" dirty="0"/>
              <a:t>But serving multiple image sizes for mobile and desktop = more challenging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9AAE-7EF8-4BBF-9D82-369372A2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4FF3F-F086-43DC-8982-8D73F873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923C1-CB32-4E55-AB97-12ECED2E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38" y="4036721"/>
            <a:ext cx="6716062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513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9BC7-800B-440D-B192-8E72BF47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647C-B200-4A19-B8C3-6AE2846CC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text remains visible during </a:t>
            </a:r>
            <a:r>
              <a:rPr lang="en-US" dirty="0" err="1"/>
              <a:t>webfont</a:t>
            </a:r>
            <a:r>
              <a:rPr lang="en-US" dirty="0"/>
              <a:t> load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1F48-107E-4686-A6A4-DD0A4D970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8549D-E552-44B4-9966-44640915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C59005-4E74-43E2-8EDB-133493B7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44729"/>
            <a:ext cx="6324600" cy="1986458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1401BA9-F4C9-46E0-94FC-754196B31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949905"/>
            <a:ext cx="7086600" cy="907941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75" tIns="0" rIns="39675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Preload web fonts </a:t>
            </a:r>
            <a:r>
              <a:rPr kumimoji="0" lang="en-US" altLang="en-US" sz="1500" b="0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hlinkClick r:id="rId3"/>
              </a:rPr>
              <a:t>#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Google San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Use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</a:rPr>
              <a:t>&lt;link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</a:rPr>
              <a:t>rel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</a:rPr>
              <a:t>="preload"&gt;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 to fetch your font files earlier.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300" dirty="0">
                <a:solidFill>
                  <a:srgbClr val="000000"/>
                </a:solidFill>
                <a:latin typeface="Roboto"/>
              </a:rPr>
              <a:t>Add the &amp;display=swap parameter to the end of your Google Fonts URL: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82ECAC4B-EABC-430A-AB2F-E4A3486FA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5771020"/>
            <a:ext cx="7610475" cy="153888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83691"/>
                </a:solidFill>
                <a:effectLst/>
                <a:latin typeface="Roboto Mono"/>
              </a:rPr>
              <a:t>&lt;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Roboto Mono"/>
              </a:rPr>
              <a:t>link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71D5D"/>
                </a:solidFill>
                <a:effectLst/>
                <a:latin typeface="Roboto Mono"/>
              </a:rPr>
              <a:t>href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Roboto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83691"/>
                </a:solidFill>
                <a:effectLst/>
                <a:latin typeface="Roboto Mono"/>
              </a:rPr>
              <a:t>"https://fonts.googleapis.com/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183691"/>
                </a:solidFill>
                <a:effectLst/>
                <a:latin typeface="Roboto Mono"/>
              </a:rPr>
              <a:t>css?family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83691"/>
                </a:solidFill>
                <a:effectLst/>
                <a:latin typeface="Roboto Mono"/>
              </a:rPr>
              <a:t>=Roboto:400,700&amp;display=swap"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Roboto Mono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71D5D"/>
                </a:solidFill>
                <a:effectLst/>
                <a:latin typeface="Roboto Mono"/>
              </a:rPr>
              <a:t>rel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Roboto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83691"/>
                </a:solidFill>
                <a:effectLst/>
                <a:latin typeface="Roboto Mono"/>
              </a:rPr>
              <a:t>"stylesheet"&gt;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4CC4C5-7DC9-41B1-BE1E-92684D9B719F}"/>
              </a:ext>
            </a:extLst>
          </p:cNvPr>
          <p:cNvSpPr txBox="1"/>
          <p:nvPr/>
        </p:nvSpPr>
        <p:spPr>
          <a:xfrm>
            <a:off x="6417794" y="4750147"/>
            <a:ext cx="2411881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Again, often a template issue</a:t>
            </a:r>
          </a:p>
        </p:txBody>
      </p:sp>
    </p:spTree>
    <p:extLst>
      <p:ext uri="{BB962C8B-B14F-4D97-AF65-F5344CB8AC3E}">
        <p14:creationId xmlns:p14="http://schemas.microsoft.com/office/powerpoint/2010/main" val="350438402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86953-ED64-45BE-82B7-318A85C6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7D31F-2D5D-42CE-AEC5-3A3A3F325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use HTTP/2 for all of its resources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DBBAC-2260-4183-B725-4C55EA54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09B39-05A7-4662-A07D-F751DF9D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B7E2D-DBC7-43C4-89C9-0CD3783E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2819400"/>
            <a:ext cx="6554115" cy="1952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657BFE-3692-4301-988D-D680CB4E73AE}"/>
              </a:ext>
            </a:extLst>
          </p:cNvPr>
          <p:cNvSpPr txBox="1"/>
          <p:nvPr/>
        </p:nvSpPr>
        <p:spPr>
          <a:xfrm>
            <a:off x="566738" y="4953000"/>
            <a:ext cx="7510462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a server / site hosting consideration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enabled on the server</a:t>
            </a:r>
          </a:p>
        </p:txBody>
      </p:sp>
    </p:spTree>
    <p:extLst>
      <p:ext uri="{BB962C8B-B14F-4D97-AF65-F5344CB8AC3E}">
        <p14:creationId xmlns:p14="http://schemas.microsoft.com/office/powerpoint/2010/main" val="2793624999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10DD-B734-4940-8FFD-76F5BBB4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E3E14-0B2A-44FB-81DC-CA38B241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use passive listeners to improve scrolling performance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Supposedly works in most browsers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F5457-234F-4CA1-A076-F5874BFF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0E9B4-6DDD-4945-88CB-293072DB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D5C7D-CEFF-4289-9EBB-4F12D0DCF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59" y="2819400"/>
            <a:ext cx="6677957" cy="1600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79CB7A-82BF-4C8D-8D3E-C63982DF41B3}"/>
              </a:ext>
            </a:extLst>
          </p:cNvPr>
          <p:cNvSpPr txBox="1"/>
          <p:nvPr/>
        </p:nvSpPr>
        <p:spPr>
          <a:xfrm>
            <a:off x="1015206" y="4876800"/>
            <a:ext cx="71199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https://developer.mozilla.org/en-US/docs/Web/API/EventTarget/addEventListener#Browser_compatibility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58044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4FB1-8D67-4192-951F-668826BC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A6235-4B6D-47C0-A370-146E37F96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 static assets with an efficient cache policy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be done in .</a:t>
            </a:r>
            <a:r>
              <a:rPr lang="en-US" dirty="0" err="1"/>
              <a:t>htaccess</a:t>
            </a:r>
            <a:endParaRPr lang="en-US" dirty="0"/>
          </a:p>
          <a:p>
            <a:r>
              <a:rPr lang="en-US" dirty="0" err="1"/>
              <a:t>Admintools</a:t>
            </a:r>
            <a:r>
              <a:rPr lang="en-US" dirty="0"/>
              <a:t> offers an option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853C-C5B1-4511-BC3A-E43469E7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D52C0-152C-4F8E-BA30-C1F9233E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AE517-11B3-405B-986F-05FA68F89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43200"/>
            <a:ext cx="6706536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13927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7ECE-4418-42FC-8CA4-5447F116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Performance: </a:t>
            </a:r>
            <a:r>
              <a:rPr lang="en-US" dirty="0" err="1"/>
              <a:t>Admintools</a:t>
            </a:r>
            <a:r>
              <a:rPr lang="en-US" dirty="0"/>
              <a:t> Pro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9B3BE-D3F5-4300-B4DF-8835E883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8DE71-4096-4657-BD34-B6ECF2C7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90FD8D-7988-4F26-B04E-FF23BE4BC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424862" cy="4267200"/>
          </a:xfrm>
        </p:spPr>
        <p:txBody>
          <a:bodyPr/>
          <a:lstStyle/>
          <a:p>
            <a:r>
              <a:rPr lang="en-US" dirty="0"/>
              <a:t>Set long expiration for static resources</a:t>
            </a:r>
          </a:p>
          <a:p>
            <a:r>
              <a:rPr lang="en-US" dirty="0"/>
              <a:t>Automatically compress static resources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8C749BA1-C3BF-46ED-B779-F71323A77EC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2994563"/>
            <a:ext cx="7239000" cy="313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993442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CFDE-D196-401A-9040-2DD551F6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Performance: Joomla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264E-0B13-4F6C-ACBD-78EF8B0E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Gzip</a:t>
            </a:r>
            <a:r>
              <a:rPr lang="en-US" dirty="0"/>
              <a:t> compression</a:t>
            </a:r>
          </a:p>
          <a:p>
            <a:r>
              <a:rPr lang="en-US" dirty="0"/>
              <a:t>Caching – a whole topic unto itself</a:t>
            </a:r>
          </a:p>
          <a:p>
            <a:r>
              <a:rPr lang="en-US" dirty="0"/>
              <a:t>Lightweight templates</a:t>
            </a:r>
          </a:p>
          <a:p>
            <a:r>
              <a:rPr lang="en-US" dirty="0"/>
              <a:t>Template performance tools</a:t>
            </a:r>
          </a:p>
          <a:p>
            <a:r>
              <a:rPr lang="en-US" dirty="0"/>
              <a:t>JCH Optimize </a:t>
            </a:r>
            <a:r>
              <a:rPr lang="en-US" u="sng" dirty="0"/>
              <a:t>or</a:t>
            </a:r>
            <a:r>
              <a:rPr lang="en-US" dirty="0"/>
              <a:t> other performance tools</a:t>
            </a:r>
          </a:p>
          <a:p>
            <a:r>
              <a:rPr lang="en-US" dirty="0"/>
              <a:t>CDNs, faster hosts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3F48-E001-43FD-B8E6-DD2F34DB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694AA-0C37-4E06-9EBA-88EC157D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82945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0B3E-285D-4011-A502-AD732011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Accessibility: Many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11761-8EBA-44CF-8E70-065A211A6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one could use some help: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0C414-40F0-490F-81A4-1909AA6D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D5A88-9ED7-47C7-971A-6FC16B33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D5645F-FC9B-4173-81E0-031AB2F73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3" y="2300130"/>
            <a:ext cx="5877745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52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</a:t>
            </a:r>
            <a:br>
              <a:rPr lang="en-US" dirty="0"/>
            </a:br>
            <a:r>
              <a:rPr lang="en-US" dirty="0"/>
              <a:t>Joomla! Releases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4098"/>
            <a:ext cx="8196262" cy="4267200"/>
          </a:xfrm>
        </p:spPr>
        <p:txBody>
          <a:bodyPr/>
          <a:lstStyle/>
          <a:p>
            <a:r>
              <a:rPr lang="en-US" sz="2000" dirty="0"/>
              <a:t>Joomla! 3.10 – last of Joomla! 3.x Series – ?? 2020</a:t>
            </a:r>
          </a:p>
          <a:p>
            <a:pPr lvl="1"/>
            <a:r>
              <a:rPr lang="en-US" sz="1800" dirty="0"/>
              <a:t>API changes prior to Joomla! 4.0</a:t>
            </a:r>
          </a:p>
          <a:p>
            <a:pPr lvl="1"/>
            <a:r>
              <a:rPr lang="en-US" sz="1800" dirty="0"/>
              <a:t>Will be supported for 2 years after release </a:t>
            </a:r>
          </a:p>
          <a:p>
            <a:pPr lvl="1"/>
            <a:r>
              <a:rPr lang="en-US" sz="1800" dirty="0"/>
              <a:t>Update Checker – test compatibility with Joomla! 4.0</a:t>
            </a:r>
          </a:p>
          <a:p>
            <a:pPr lvl="1"/>
            <a:r>
              <a:rPr lang="en-US" sz="1800" dirty="0"/>
              <a:t>https://magazine.joomla.org/all-issues/may-2020/joomla-3-10-and-the-update-checker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Joomla! 4.0 beta 3 – July 29, 2020</a:t>
            </a:r>
          </a:p>
          <a:p>
            <a:pPr lvl="1"/>
            <a:r>
              <a:rPr lang="en-US" sz="1600" dirty="0">
                <a:hlinkClick r:id="rId2"/>
              </a:rPr>
              <a:t>https://magazine.joomla.org/all-issues/may-2020/the-may-issue</a:t>
            </a:r>
            <a:endParaRPr lang="en-US" sz="1600" dirty="0"/>
          </a:p>
          <a:p>
            <a:pPr lvl="1"/>
            <a:r>
              <a:rPr lang="en-US" sz="1600" dirty="0"/>
              <a:t>Can update to Joomla! 3.10 and then to 4.0 beta</a:t>
            </a:r>
          </a:p>
          <a:p>
            <a:pPr lvl="1"/>
            <a:r>
              <a:rPr lang="en-US" sz="1600" dirty="0"/>
              <a:t>I installed Joomla! 4.0 beta 3 but site templates won’t work with it yet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481387" cy="161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841658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A2E8-D09D-4A46-B89A-AA9A77F3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FAC17-0D1D-4714-AE7B-A2075682B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 subset of accessibility issues can be tested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038DA-0839-444B-88F9-E9740623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08E0E-F623-407B-89CD-5FDD47C6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66461-9FE5-4793-83BC-2CF77DBA9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7281"/>
            <a:ext cx="6858957" cy="33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22230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156C-66EF-44AD-B3CD-39F06C48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906D3-1B93-4FBD-A789-5E07A51F1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49425"/>
            <a:ext cx="8001000" cy="4267200"/>
          </a:xfrm>
        </p:spPr>
        <p:txBody>
          <a:bodyPr/>
          <a:lstStyle/>
          <a:p>
            <a:r>
              <a:rPr lang="en-US" sz="2000" dirty="0"/>
              <a:t>Background and foreground colors do not have a sufficient contrast ratio</a:t>
            </a:r>
          </a:p>
          <a:p>
            <a:r>
              <a:rPr lang="en-US" sz="2000" dirty="0"/>
              <a:t>Form elements do not have associated labels</a:t>
            </a:r>
          </a:p>
          <a:p>
            <a:r>
              <a:rPr lang="en-US" sz="2000" dirty="0"/>
              <a:t>Disabling zooming is bad</a:t>
            </a:r>
          </a:p>
          <a:p>
            <a:r>
              <a:rPr lang="en-US" sz="2000" dirty="0"/>
              <a:t>Images should have alt tags</a:t>
            </a:r>
          </a:p>
          <a:p>
            <a:r>
              <a:rPr lang="en-US" sz="2000" dirty="0"/>
              <a:t>Heading elements not in sequentially-descending order</a:t>
            </a:r>
          </a:p>
          <a:p>
            <a:r>
              <a:rPr lang="en-US" sz="2000" dirty="0"/>
              <a:t>Video elements should have captions and descriptions</a:t>
            </a:r>
          </a:p>
          <a:p>
            <a:r>
              <a:rPr lang="en-US" sz="2000" dirty="0"/>
              <a:t>Links without a discernable name – e.g., nothing, “click here”, etc.</a:t>
            </a:r>
          </a:p>
          <a:p>
            <a:r>
              <a:rPr lang="en-US" sz="2000" dirty="0"/>
              <a:t>Tap targets are too small – need to be 48px x 48px or larger</a:t>
            </a:r>
          </a:p>
          <a:p>
            <a:r>
              <a:rPr lang="en-US" sz="2000" dirty="0"/>
              <a:t>Tips are given for manual review of other aspects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2863E-2F63-493D-9F3B-261CC159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8CC6-6BA7-4288-8C85-1412E7D4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924234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D48-CB2D-40B4-845D-8541910E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- </a:t>
            </a:r>
            <a:r>
              <a:rPr lang="en-US" dirty="0" err="1"/>
              <a:t>Novajoomla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5E63CC-49CB-4100-A71E-9490A7BC1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5" y="1749425"/>
            <a:ext cx="6039464" cy="42672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069AC-DE00-4CC5-81B7-A3A109F96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6A151-5CBA-49EA-8FDB-CFCCEE7F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7F3F2-BD64-4C44-B29F-7045E5FE3C00}"/>
              </a:ext>
            </a:extLst>
          </p:cNvPr>
          <p:cNvSpPr txBox="1"/>
          <p:nvPr/>
        </p:nvSpPr>
        <p:spPr>
          <a:xfrm>
            <a:off x="6858000" y="2667000"/>
            <a:ext cx="2133600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Uhh</a:t>
            </a:r>
            <a:r>
              <a:rPr lang="en-US" dirty="0"/>
              <a:t>, these are part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3486296999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6813-42EB-4216-B754-5CD2DF37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68EF-C69B-4EEE-AA09-00EF4CFB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62125"/>
            <a:ext cx="8001000" cy="3875087"/>
          </a:xfrm>
        </p:spPr>
        <p:txBody>
          <a:bodyPr/>
          <a:lstStyle/>
          <a:p>
            <a:r>
              <a:rPr lang="en-US" sz="2400" dirty="0"/>
              <a:t>Links to cross-origin destinations are unsafe</a:t>
            </a:r>
          </a:p>
          <a:p>
            <a:pPr lvl="1"/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Linking to a page on another site using the target="_blank" attribute, you can expose your site to performance and security issues</a:t>
            </a:r>
          </a:p>
          <a:p>
            <a:pPr lvl="1"/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The other page may run on the same process as your page. If the other page is running a lot of JavaScript, your page's performance may suffer</a:t>
            </a:r>
          </a:p>
          <a:p>
            <a:pPr lvl="1"/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The other page can access your window object with the </a:t>
            </a:r>
            <a:r>
              <a:rPr lang="en-US" altLang="en-US" sz="1600" dirty="0" err="1">
                <a:solidFill>
                  <a:srgbClr val="000000"/>
                </a:solidFill>
                <a:latin typeface="Roboto"/>
              </a:rPr>
              <a:t>window.opener</a:t>
            </a:r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 property. This may allow the other page to redirect your page to a malicious URL. Adding </a:t>
            </a:r>
            <a:r>
              <a:rPr lang="en-US" altLang="en-US" sz="1600" dirty="0" err="1">
                <a:solidFill>
                  <a:srgbClr val="000000"/>
                </a:solidFill>
                <a:latin typeface="Roboto"/>
              </a:rPr>
              <a:t>rel</a:t>
            </a:r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="</a:t>
            </a:r>
            <a:r>
              <a:rPr lang="en-US" altLang="en-US" sz="1600" dirty="0" err="1">
                <a:solidFill>
                  <a:srgbClr val="000000"/>
                </a:solidFill>
                <a:latin typeface="Roboto"/>
              </a:rPr>
              <a:t>noopener</a:t>
            </a:r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" or </a:t>
            </a:r>
            <a:r>
              <a:rPr lang="en-US" altLang="en-US" sz="1600" dirty="0" err="1">
                <a:solidFill>
                  <a:srgbClr val="000000"/>
                </a:solidFill>
                <a:latin typeface="Roboto"/>
              </a:rPr>
              <a:t>rel</a:t>
            </a:r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="</a:t>
            </a:r>
            <a:r>
              <a:rPr lang="en-US" altLang="en-US" sz="1600" dirty="0" err="1">
                <a:solidFill>
                  <a:srgbClr val="000000"/>
                </a:solidFill>
                <a:latin typeface="Roboto"/>
              </a:rPr>
              <a:t>noreferrer</a:t>
            </a:r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" to your target="_blank" links avoids these issues.</a:t>
            </a:r>
          </a:p>
          <a:p>
            <a:pPr lvl="1"/>
            <a:endParaRPr lang="en-US" altLang="en-US" sz="1800" dirty="0">
              <a:solidFill>
                <a:srgbClr val="000000"/>
              </a:solidFill>
              <a:latin typeface="Roboto"/>
            </a:endParaRP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5F27D-7C61-4404-A5F8-9613B59F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D90C2-EAA1-4ED9-B775-85670E20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899E0-2507-4AB3-90FE-52C360AC6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664" y="214225"/>
            <a:ext cx="1514686" cy="12479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533AEB-5132-4171-A5A7-28B708FBA295}"/>
              </a:ext>
            </a:extLst>
          </p:cNvPr>
          <p:cNvSpPr txBox="1"/>
          <p:nvPr/>
        </p:nvSpPr>
        <p:spPr>
          <a:xfrm>
            <a:off x="4809185" y="533955"/>
            <a:ext cx="215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Novajoomla</a:t>
            </a:r>
            <a:r>
              <a:rPr lang="en-US" dirty="0"/>
              <a:t> site: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291BFB-8496-401F-B89C-ABF240362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343400"/>
            <a:ext cx="5706698" cy="1748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FC2DF1-D6EF-487F-A5B4-A96F047FEB09}"/>
              </a:ext>
            </a:extLst>
          </p:cNvPr>
          <p:cNvSpPr txBox="1"/>
          <p:nvPr/>
        </p:nvSpPr>
        <p:spPr>
          <a:xfrm>
            <a:off x="6969816" y="4343400"/>
            <a:ext cx="1905000" cy="181588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These turned out to be inside </a:t>
            </a:r>
            <a:r>
              <a:rPr lang="en-US" sz="1400" dirty="0" err="1"/>
              <a:t>JoomlaWorks</a:t>
            </a:r>
            <a:r>
              <a:rPr lang="en-US" sz="1400" dirty="0"/>
              <a:t> “Simple RSS Feed Reader”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thru from Lighthouse to Elements</a:t>
            </a:r>
          </a:p>
        </p:txBody>
      </p:sp>
    </p:spTree>
    <p:extLst>
      <p:ext uri="{BB962C8B-B14F-4D97-AF65-F5344CB8AC3E}">
        <p14:creationId xmlns:p14="http://schemas.microsoft.com/office/powerpoint/2010/main" val="3623707841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3F38-0C11-40B8-A17C-7C50BA1C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1A1CF-AE3C-49C7-A6B2-68135C9B9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Includes front-end JavaScript libraries with known security vulnerabilities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9882-7FF0-4B6E-AE30-D7520382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4CD2D-9717-4B3A-B728-88370FA6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35A28-32BA-4FF7-8E1F-7F635221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664" y="214225"/>
            <a:ext cx="1514686" cy="1247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6DB24-C6D0-4F82-9405-17BD826FAED0}"/>
              </a:ext>
            </a:extLst>
          </p:cNvPr>
          <p:cNvSpPr txBox="1"/>
          <p:nvPr/>
        </p:nvSpPr>
        <p:spPr>
          <a:xfrm>
            <a:off x="4809185" y="533955"/>
            <a:ext cx="215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Novajoomla</a:t>
            </a:r>
            <a:r>
              <a:rPr lang="en-US" dirty="0"/>
              <a:t> site: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87BCC5-BBBD-41DD-BD3E-4E3EE417B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97" y="2514600"/>
            <a:ext cx="6697010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113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3F38-0C11-40B8-A17C-7C50BA1C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1A1CF-AE3C-49C7-A6B2-68135C9B9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Displays images with incorrect aspect ratio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But: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9882-7FF0-4B6E-AE30-D7520382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4CD2D-9717-4B3A-B728-88370FA6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35A28-32BA-4FF7-8E1F-7F635221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664" y="214225"/>
            <a:ext cx="1514686" cy="1247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6DB24-C6D0-4F82-9405-17BD826FAED0}"/>
              </a:ext>
            </a:extLst>
          </p:cNvPr>
          <p:cNvSpPr txBox="1"/>
          <p:nvPr/>
        </p:nvSpPr>
        <p:spPr>
          <a:xfrm>
            <a:off x="4809185" y="533955"/>
            <a:ext cx="215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Novajoomla</a:t>
            </a:r>
            <a:r>
              <a:rPr lang="en-US" dirty="0"/>
              <a:t> site: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3FD47D-0A86-4ABE-A7E2-E851FB7C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69" y="2514600"/>
            <a:ext cx="6668431" cy="1676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07FBD0-F008-4FE6-870A-1531308C7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18" y="4824892"/>
            <a:ext cx="4644743" cy="1042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991EC9-30F3-46FD-8A4D-F2FFB915BFDF}"/>
              </a:ext>
            </a:extLst>
          </p:cNvPr>
          <p:cNvSpPr txBox="1"/>
          <p:nvPr/>
        </p:nvSpPr>
        <p:spPr>
          <a:xfrm>
            <a:off x="5866841" y="4768335"/>
            <a:ext cx="2896159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Was resized to 84 x 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Exported new image as 84 x 84</a:t>
            </a:r>
          </a:p>
        </p:txBody>
      </p:sp>
    </p:spTree>
    <p:extLst>
      <p:ext uri="{BB962C8B-B14F-4D97-AF65-F5344CB8AC3E}">
        <p14:creationId xmlns:p14="http://schemas.microsoft.com/office/powerpoint/2010/main" val="1219409836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768F-1188-43FC-AD94-253A404F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0D11-449B-4927-A9F6-B15AA3B1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Document does not have a meta description</a:t>
            </a:r>
          </a:p>
          <a:p>
            <a:r>
              <a:rPr lang="en-US" sz="2400" dirty="0"/>
              <a:t>Links do not have descriptive text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Image elements do not have alt tags</a:t>
            </a:r>
          </a:p>
          <a:p>
            <a:r>
              <a:rPr lang="en-US" sz="2400" dirty="0"/>
              <a:t>Tap targets are not sized appropriately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CBF4C-9F0F-48BA-BABE-A66E331B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8F9FA-55EA-4746-8749-5F333607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46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6B2BA-0F92-42D8-BDCB-246B4B2D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526"/>
            <a:ext cx="4020377" cy="1499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67C34-1A42-4032-86FB-57A384DB3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95" y="2667000"/>
            <a:ext cx="6039693" cy="619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52813-9409-4802-ABAC-AD9CB86F0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419600"/>
            <a:ext cx="4944165" cy="15337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5E2AB6-CF79-439F-A217-4415970C4275}"/>
              </a:ext>
            </a:extLst>
          </p:cNvPr>
          <p:cNvSpPr txBox="1"/>
          <p:nvPr/>
        </p:nvSpPr>
        <p:spPr>
          <a:xfrm>
            <a:off x="6670675" y="4419600"/>
            <a:ext cx="1905000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Should be 48px x 48px</a:t>
            </a:r>
          </a:p>
        </p:txBody>
      </p:sp>
    </p:spTree>
    <p:extLst>
      <p:ext uri="{BB962C8B-B14F-4D97-AF65-F5344CB8AC3E}">
        <p14:creationId xmlns:p14="http://schemas.microsoft.com/office/powerpoint/2010/main" val="1480157740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5300-67F6-4B9D-97CF-32B1DC2A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9F374-2AC1-43EC-B1B9-1AB5B172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worth running on your sites</a:t>
            </a:r>
          </a:p>
          <a:p>
            <a:r>
              <a:rPr lang="en-US" dirty="0"/>
              <a:t>The recommendations will help you tune up your sites</a:t>
            </a:r>
          </a:p>
          <a:p>
            <a:r>
              <a:rPr lang="en-US" dirty="0"/>
              <a:t>Not sure about the validity of the performance scores – read more about it!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C260C-2863-40E5-BBFE-129E2774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88B19-B249-44C0-9322-7C13E459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145788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/>
          <a:lstStyle/>
          <a:p>
            <a:r>
              <a:rPr lang="en-US" dirty="0"/>
              <a:t>Joomla! Tidbits…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450F-A06F-44C0-9AB6-3E04C3B8399D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508123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48BD-159E-47B6-BBF1-54CB5636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Tidbit – </a:t>
            </a:r>
            <a:r>
              <a:rPr lang="en-US" dirty="0" err="1"/>
              <a:t>Akeeba</a:t>
            </a:r>
            <a:r>
              <a:rPr lang="en-US" dirty="0"/>
              <a:t> 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06319-90D0-459F-9EEC-B3C0CE401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backup outside of default location for increased security</a:t>
            </a:r>
          </a:p>
          <a:p>
            <a:r>
              <a:rPr lang="en-US" dirty="0"/>
              <a:t>Putting it outside of </a:t>
            </a:r>
            <a:r>
              <a:rPr lang="en-US" dirty="0" err="1"/>
              <a:t>public_html</a:t>
            </a:r>
            <a:r>
              <a:rPr lang="en-US" dirty="0"/>
              <a:t> is best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685C5-A87A-43B9-9813-DA407AF5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0F55E-EC7B-4943-9675-DEC2D64C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37069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Joomla! 4.0 Key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https://magazine.joomla.org/all-issues/may-2020/joomla-4-what-to-expect</a:t>
            </a:r>
            <a:endParaRPr lang="en-US" sz="1200" b="1" dirty="0"/>
          </a:p>
          <a:p>
            <a:r>
              <a:rPr lang="en-US" sz="1200" b="1" dirty="0"/>
              <a:t>Workflow</a:t>
            </a:r>
          </a:p>
          <a:p>
            <a:r>
              <a:rPr lang="en-US" sz="1200" b="1" dirty="0"/>
              <a:t>Media Manager</a:t>
            </a:r>
          </a:p>
          <a:p>
            <a:r>
              <a:rPr lang="en-US" sz="1200" b="1" dirty="0"/>
              <a:t>Installation – in seconds</a:t>
            </a:r>
          </a:p>
          <a:p>
            <a:r>
              <a:rPr lang="en-US" sz="1200" b="1" dirty="0"/>
              <a:t>A cleaner and more powerful codebase</a:t>
            </a:r>
            <a:r>
              <a:rPr lang="en-US" sz="1200" dirty="0"/>
              <a:t>. With the removal of deprecated functions from Joomla 3.x and the use of PHP namespaces that allows developers to deliver more robust and innovative applications than ever before</a:t>
            </a:r>
          </a:p>
          <a:p>
            <a:r>
              <a:rPr lang="en-US" sz="1200" b="1" dirty="0"/>
              <a:t>The web is for all.</a:t>
            </a:r>
            <a:r>
              <a:rPr lang="en-US" sz="1200" dirty="0"/>
              <a:t> We aim to ensure that the templates are accessible (Level AA of WCAG 2.1)</a:t>
            </a:r>
          </a:p>
          <a:p>
            <a:r>
              <a:rPr lang="en-US" sz="1200" b="1" dirty="0"/>
              <a:t>The power of the Joomla Framework</a:t>
            </a:r>
            <a:r>
              <a:rPr lang="en-US" sz="1200" dirty="0"/>
              <a:t> merged into the CMS</a:t>
            </a:r>
          </a:p>
          <a:p>
            <a:r>
              <a:rPr lang="en-US" sz="1200" b="1" dirty="0"/>
              <a:t>A fully rebuilt Media Manager</a:t>
            </a:r>
            <a:r>
              <a:rPr lang="en-US" sz="1200" dirty="0"/>
              <a:t> with a cleaner User Interface and new image editing capabilities</a:t>
            </a:r>
          </a:p>
          <a:p>
            <a:r>
              <a:rPr lang="en-US" sz="1200" b="1" dirty="0"/>
              <a:t>A new Publishing Workflow </a:t>
            </a:r>
            <a:r>
              <a:rPr lang="en-US" sz="1200" dirty="0"/>
              <a:t>to manage your articles in an advanced and </a:t>
            </a:r>
            <a:r>
              <a:rPr lang="en-US" sz="1200" dirty="0" err="1"/>
              <a:t>customisable</a:t>
            </a:r>
            <a:r>
              <a:rPr lang="en-US" sz="1200" dirty="0"/>
              <a:t> way</a:t>
            </a:r>
          </a:p>
          <a:p>
            <a:r>
              <a:rPr lang="en-US" sz="1200" dirty="0"/>
              <a:t>New </a:t>
            </a:r>
            <a:r>
              <a:rPr lang="en-US" sz="1200" b="1" dirty="0"/>
              <a:t>security features</a:t>
            </a:r>
            <a:r>
              <a:rPr lang="en-US" sz="1200" dirty="0"/>
              <a:t> such as support for prepared SQL statements</a:t>
            </a:r>
          </a:p>
          <a:p>
            <a:r>
              <a:rPr lang="en-US" sz="1200" b="1" dirty="0"/>
              <a:t>Web Services</a:t>
            </a:r>
            <a:r>
              <a:rPr lang="en-US" sz="1200" dirty="0"/>
              <a:t> to allow you to make your content accessible to other websites</a:t>
            </a:r>
          </a:p>
          <a:p>
            <a:r>
              <a:rPr lang="en-US" sz="1200" dirty="0"/>
              <a:t>An enhanced event dispatching system</a:t>
            </a:r>
          </a:p>
          <a:p>
            <a:r>
              <a:rPr lang="en-US" sz="1200" b="1" dirty="0"/>
              <a:t>HTML Mail Templates</a:t>
            </a:r>
            <a:r>
              <a:rPr lang="en-US" sz="1200" dirty="0"/>
              <a:t> to allow easy </a:t>
            </a:r>
            <a:r>
              <a:rPr lang="en-US" sz="1200" dirty="0" err="1"/>
              <a:t>customisation</a:t>
            </a:r>
            <a:r>
              <a:rPr lang="en-US" sz="1200" dirty="0"/>
              <a:t> of the emails your site sends</a:t>
            </a:r>
          </a:p>
          <a:p>
            <a:r>
              <a:rPr lang="en-US" sz="1200" dirty="0"/>
              <a:t>An </a:t>
            </a:r>
            <a:r>
              <a:rPr lang="en-US" sz="1200" b="1" dirty="0"/>
              <a:t>improved and expanded Command Line Interface (CLI)</a:t>
            </a:r>
            <a:endParaRPr lang="en-US" sz="1200" dirty="0"/>
          </a:p>
          <a:p>
            <a:r>
              <a:rPr lang="en-US" sz="1200" dirty="0"/>
              <a:t>Clean codebase, high coding quality, but many changes.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246023"/>
      </p:ext>
    </p:extLst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Tidbit:  Can’t get into 2fa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6738" y="1752600"/>
            <a:ext cx="8272462" cy="4267200"/>
          </a:xfrm>
        </p:spPr>
        <p:txBody>
          <a:bodyPr/>
          <a:lstStyle/>
          <a:p>
            <a:r>
              <a:rPr lang="en-US" sz="1800" dirty="0"/>
              <a:t>If you can log in – simply go to Extensions </a:t>
            </a:r>
            <a:r>
              <a:rPr lang="en-US" sz="1800" dirty="0">
                <a:sym typeface="Wingdings" panose="05000000000000000000" pitchFamily="2" charset="2"/>
              </a:rPr>
              <a:t> Plugin, search for Two Factor Authentication and disable it.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Or use your saved list of recovery codes. You have that, right?</a:t>
            </a:r>
          </a:p>
          <a:p>
            <a:r>
              <a:rPr lang="en-US" sz="1800" dirty="0">
                <a:sym typeface="Wingdings" panose="05000000000000000000" pitchFamily="2" charset="2"/>
              </a:rPr>
              <a:t>If you can’t do that: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Log into phpMyAdmin in CPANEL or otherwise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Select the database for your website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Go to the </a:t>
            </a:r>
            <a:r>
              <a:rPr lang="en-US" sz="1400" b="1" dirty="0">
                <a:sym typeface="Wingdings" panose="05000000000000000000" pitchFamily="2" charset="2"/>
              </a:rPr>
              <a:t>extensions </a:t>
            </a:r>
            <a:r>
              <a:rPr lang="en-US" sz="1400" dirty="0">
                <a:sym typeface="Wingdings" panose="05000000000000000000" pitchFamily="2" charset="2"/>
              </a:rPr>
              <a:t>table and set </a:t>
            </a:r>
            <a:r>
              <a:rPr lang="en-US" sz="1400" b="1" dirty="0">
                <a:sym typeface="Wingdings" panose="05000000000000000000" pitchFamily="2" charset="2"/>
              </a:rPr>
              <a:t>enabled</a:t>
            </a:r>
            <a:r>
              <a:rPr lang="en-US" sz="1400" dirty="0">
                <a:sym typeface="Wingdings" panose="05000000000000000000" pitchFamily="2" charset="2"/>
              </a:rPr>
              <a:t> to 0 for </a:t>
            </a:r>
            <a:r>
              <a:rPr lang="en-US" sz="1400" b="1" dirty="0" err="1">
                <a:sym typeface="Wingdings" panose="05000000000000000000" pitchFamily="2" charset="2"/>
              </a:rPr>
              <a:t>plg_twofactorauth_totp</a:t>
            </a:r>
            <a:endParaRPr lang="en-US" sz="1400" b="1" dirty="0">
              <a:sym typeface="Wingdings" panose="05000000000000000000" pitchFamily="2" charset="2"/>
            </a:endParaRP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Also set </a:t>
            </a:r>
            <a:r>
              <a:rPr lang="en-US" sz="1200" b="1" dirty="0" err="1">
                <a:sym typeface="Wingdings" panose="05000000000000000000" pitchFamily="2" charset="2"/>
              </a:rPr>
              <a:t>plg_twofactorauth_yubikey</a:t>
            </a:r>
            <a:r>
              <a:rPr lang="en-US" sz="1200" b="1" dirty="0">
                <a:sym typeface="Wingdings" panose="05000000000000000000" pitchFamily="2" charset="2"/>
              </a:rPr>
              <a:t> </a:t>
            </a:r>
            <a:r>
              <a:rPr lang="en-US" sz="1200" dirty="0">
                <a:sym typeface="Wingdings" panose="05000000000000000000" pitchFamily="2" charset="2"/>
              </a:rPr>
              <a:t>to 0 if you are using </a:t>
            </a:r>
            <a:r>
              <a:rPr lang="en-US" sz="1200" dirty="0" err="1">
                <a:sym typeface="Wingdings" panose="05000000000000000000" pitchFamily="2" charset="2"/>
              </a:rPr>
              <a:t>Yubikey</a:t>
            </a:r>
            <a:endParaRPr lang="en-US" sz="1200" dirty="0">
              <a:sym typeface="Wingdings" panose="05000000000000000000" pitchFamily="2" charset="2"/>
            </a:endParaRPr>
          </a:p>
          <a:p>
            <a:pPr lvl="2"/>
            <a:endParaRPr lang="en-US" sz="1000" dirty="0">
              <a:sym typeface="Wingdings" panose="05000000000000000000" pitchFamily="2" charset="2"/>
            </a:endParaRP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Alternatively: assuming your database table prefix is AAA___, run the following queries:</a:t>
            </a:r>
          </a:p>
          <a:p>
            <a:pPr lvl="2"/>
            <a:r>
              <a:rPr lang="en-US" sz="1050" dirty="0"/>
              <a:t>UPDATE `</a:t>
            </a:r>
            <a:r>
              <a:rPr lang="en-US" sz="1050" dirty="0" err="1"/>
              <a:t>AAA__extensions</a:t>
            </a:r>
            <a:r>
              <a:rPr lang="en-US" sz="1050" dirty="0"/>
              <a:t>` SET `enabled` = '0' WHERE `name` = '</a:t>
            </a:r>
            <a:r>
              <a:rPr lang="en-US" sz="1050" dirty="0" err="1"/>
              <a:t>plg_twofactorauth_totp</a:t>
            </a:r>
            <a:r>
              <a:rPr lang="en-US" sz="1050" dirty="0"/>
              <a:t>';</a:t>
            </a:r>
            <a:endParaRPr lang="en-US" sz="1600" dirty="0"/>
          </a:p>
          <a:p>
            <a:pPr lvl="2"/>
            <a:r>
              <a:rPr lang="en-US" sz="1050" dirty="0"/>
              <a:t>UPDATE `</a:t>
            </a:r>
            <a:r>
              <a:rPr lang="en-US" sz="1050" dirty="0" err="1"/>
              <a:t>AAA__extensions</a:t>
            </a:r>
            <a:r>
              <a:rPr lang="en-US" sz="1050" dirty="0"/>
              <a:t>` SET `enabled` = '0' WHERE `name` = '</a:t>
            </a:r>
            <a:r>
              <a:rPr lang="en-US" sz="1050" dirty="0" err="1"/>
              <a:t>plg_twofactorauth_yubikey</a:t>
            </a:r>
            <a:r>
              <a:rPr lang="en-US" sz="1050" dirty="0"/>
              <a:t>’;</a:t>
            </a:r>
            <a:endParaRPr lang="en-US" sz="1600" dirty="0"/>
          </a:p>
          <a:p>
            <a:r>
              <a:rPr lang="en-US" sz="1600" dirty="0">
                <a:sym typeface="Wingdings" panose="05000000000000000000" pitchFamily="2" charset="2"/>
              </a:rPr>
              <a:t>TIP:  if  you have multiple sites on a given domain, you will need to make different recognizable usernames, to keep the codes separate</a:t>
            </a:r>
          </a:p>
          <a:p>
            <a:pPr lvl="1"/>
            <a:endParaRPr lang="en-US" sz="1400" dirty="0">
              <a:sym typeface="Wingdings" panose="05000000000000000000" pitchFamily="2" charset="2"/>
            </a:endParaRPr>
          </a:p>
          <a:p>
            <a:pPr lvl="1"/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450F-A06F-44C0-9AB6-3E04C3B8399D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885113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Tidbit:  Embed Code Gone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Iframe and embed code from a page when a user without sufficient authorization saves it – maybe just leaving some empty paragraph tags or even &amp;</a:t>
            </a:r>
            <a:r>
              <a:rPr lang="en-US" sz="1600" dirty="0" err="1"/>
              <a:t>nbsp</a:t>
            </a:r>
            <a:r>
              <a:rPr lang="en-US" sz="1600" dirty="0"/>
              <a:t>;</a:t>
            </a:r>
          </a:p>
          <a:p>
            <a:r>
              <a:rPr lang="en-US" sz="1600" dirty="0"/>
              <a:t>Options to consider:</a:t>
            </a:r>
          </a:p>
          <a:p>
            <a:r>
              <a:rPr lang="en-US" sz="1600" dirty="0" err="1"/>
              <a:t>TinyMCE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Go to extensions &gt; plugins &gt; editor and find </a:t>
            </a:r>
            <a:r>
              <a:rPr lang="en-US" sz="1400" dirty="0" err="1"/>
              <a:t>TinyMCE</a:t>
            </a:r>
            <a:r>
              <a:rPr lang="en-US" sz="1400" dirty="0"/>
              <a:t> plugin</a:t>
            </a:r>
          </a:p>
          <a:p>
            <a:pPr lvl="1"/>
            <a:r>
              <a:rPr lang="en-US" sz="1400" dirty="0"/>
              <a:t>Remove iframe from list of prohibited elements for the selected panel set and add it to “Extended valid elements” list</a:t>
            </a:r>
          </a:p>
          <a:p>
            <a:r>
              <a:rPr lang="en-US" sz="1600" dirty="0"/>
              <a:t>JCE:</a:t>
            </a:r>
          </a:p>
          <a:p>
            <a:pPr lvl="1"/>
            <a:r>
              <a:rPr lang="en-US" sz="1400" dirty="0"/>
              <a:t>Go to profiles and find the right profile for the user</a:t>
            </a:r>
          </a:p>
          <a:p>
            <a:pPr lvl="1"/>
            <a:r>
              <a:rPr lang="en-US" sz="1400" dirty="0"/>
              <a:t>Change settings in Media to set Allow Iframes to Yes</a:t>
            </a:r>
          </a:p>
          <a:p>
            <a:pPr lvl="1"/>
            <a:r>
              <a:rPr lang="en-US" sz="1400" dirty="0"/>
              <a:t>Or just use Code view and save; don’t look at the </a:t>
            </a:r>
            <a:r>
              <a:rPr lang="en-US" sz="1400" dirty="0" err="1"/>
              <a:t>wysiwyg</a:t>
            </a:r>
            <a:r>
              <a:rPr lang="en-US" sz="1400" dirty="0"/>
              <a:t> view at all</a:t>
            </a:r>
          </a:p>
          <a:p>
            <a:r>
              <a:rPr lang="en-US" sz="1800" dirty="0"/>
              <a:t>Don’t use an editor </a:t>
            </a:r>
            <a:r>
              <a:rPr lang="en-US" sz="1800" dirty="0">
                <a:sym typeface="Wingdings" panose="05000000000000000000" pitchFamily="2" charset="2"/>
              </a:rPr>
              <a:t> Set it to Editor-None</a:t>
            </a:r>
            <a:endParaRPr lang="en-US" sz="1800" dirty="0"/>
          </a:p>
          <a:p>
            <a:r>
              <a:rPr lang="en-US" sz="1600" dirty="0"/>
              <a:t>Global configuration:</a:t>
            </a:r>
          </a:p>
          <a:p>
            <a:pPr lvl="1"/>
            <a:r>
              <a:rPr lang="en-US" sz="1400" dirty="0"/>
              <a:t>Change setting for Text Filter Setting for the given user group </a:t>
            </a:r>
            <a:r>
              <a:rPr lang="en-US" sz="1400" dirty="0">
                <a:sym typeface="Wingdings" panose="05000000000000000000" pitchFamily="2" charset="2"/>
              </a:rPr>
              <a:t> No Filtering, or whitelist / blacklist per the next page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450F-A06F-44C0-9AB6-3E04C3B8399D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735485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Filter </a:t>
            </a:r>
            <a:br>
              <a:rPr lang="en-US" dirty="0"/>
            </a:br>
            <a:r>
              <a:rPr lang="en-US" dirty="0"/>
              <a:t>Settings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970980" cy="590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1" y="2286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Tweak per the footnotes</a:t>
            </a:r>
          </a:p>
        </p:txBody>
      </p:sp>
    </p:spTree>
    <p:extLst>
      <p:ext uri="{BB962C8B-B14F-4D97-AF65-F5344CB8AC3E}">
        <p14:creationId xmlns:p14="http://schemas.microsoft.com/office/powerpoint/2010/main" val="1985639388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Tidbits: Backend Notices and Notifications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There is a new version of Joomla! out, but your website doesn’t say so.</a:t>
            </a:r>
          </a:p>
          <a:p>
            <a:pPr lvl="1"/>
            <a:r>
              <a:rPr lang="en-US" sz="1800" dirty="0"/>
              <a:t>Go to Plugins and search for update</a:t>
            </a:r>
          </a:p>
          <a:p>
            <a:pPr lvl="1"/>
            <a:r>
              <a:rPr lang="en-US" sz="1800" dirty="0"/>
              <a:t>Update notification </a:t>
            </a:r>
            <a:r>
              <a:rPr lang="en-US" sz="1800" dirty="0">
                <a:sym typeface="Wingdings" panose="05000000000000000000" pitchFamily="2" charset="2"/>
              </a:rPr>
              <a:t> turn on to get emails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Update icon  turn on to have the message and link in the control panel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Check also that Update Source in the Update Channel is set to Default</a:t>
            </a:r>
          </a:p>
          <a:p>
            <a:r>
              <a:rPr lang="en-US" sz="2200" dirty="0">
                <a:sym typeface="Wingdings" panose="05000000000000000000" pitchFamily="2" charset="2"/>
              </a:rPr>
              <a:t>You can also set it to tell people when a backup is needed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Useful if other people are adding content to the site.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687468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Tidbits (2):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ym typeface="Wingdings" panose="05000000000000000000" pitchFamily="2" charset="2"/>
              </a:rPr>
              <a:t>IF you get way too many email notifications for a site:  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Go to Installer / Preferences 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Change Updates Caching (in hours) to something not zero. E.g., change it to 6 hours.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2971800"/>
            <a:ext cx="5410200" cy="34175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630489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err="1"/>
              <a:t>Tidbit:Ospam-a-not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OSPam</a:t>
            </a:r>
            <a:r>
              <a:rPr lang="en-US" sz="2400" dirty="0"/>
              <a:t>-a-not extension from </a:t>
            </a:r>
            <a:r>
              <a:rPr lang="en-US" sz="2400" dirty="0" err="1"/>
              <a:t>Joomlashack</a:t>
            </a:r>
            <a:endParaRPr lang="en-US" sz="2400" dirty="0"/>
          </a:p>
          <a:p>
            <a:pPr lvl="1"/>
            <a:r>
              <a:rPr lang="en-US" sz="2000" dirty="0"/>
              <a:t>Uses a time gate – no </a:t>
            </a:r>
            <a:r>
              <a:rPr lang="en-US" sz="2000" dirty="0" err="1"/>
              <a:t>reCaptcha</a:t>
            </a:r>
            <a:endParaRPr lang="en-US" sz="2000" dirty="0"/>
          </a:p>
          <a:p>
            <a:pPr lvl="2"/>
            <a:r>
              <a:rPr lang="en-US" sz="1700" dirty="0"/>
              <a:t>Hidden timestamp that records how log it took to fill out a form</a:t>
            </a:r>
          </a:p>
          <a:p>
            <a:pPr lvl="2"/>
            <a:r>
              <a:rPr lang="en-US" sz="1700" dirty="0"/>
              <a:t>Blocks bots</a:t>
            </a:r>
          </a:p>
          <a:p>
            <a:pPr lvl="2"/>
            <a:r>
              <a:rPr lang="en-US" sz="1700" dirty="0"/>
              <a:t>No additional setup after install – enable recording of spam attempts and set a minimum form time in case form submissions are blocked too quickly</a:t>
            </a:r>
          </a:p>
          <a:p>
            <a:r>
              <a:rPr lang="en-US" sz="2400" dirty="0"/>
              <a:t>I have not tried this / not sure whether it works on logins as well.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585332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Tidbits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267200"/>
          </a:xfrm>
        </p:spPr>
        <p:txBody>
          <a:bodyPr/>
          <a:lstStyle/>
          <a:p>
            <a:r>
              <a:rPr lang="en-US" sz="2400" dirty="0"/>
              <a:t>Could not upload pdf files any more!</a:t>
            </a:r>
          </a:p>
          <a:p>
            <a:pPr lvl="1"/>
            <a:r>
              <a:rPr lang="en-US" sz="2000" dirty="0"/>
              <a:t>Had upgraded PHP on site</a:t>
            </a:r>
          </a:p>
          <a:p>
            <a:pPr lvl="1"/>
            <a:r>
              <a:rPr lang="en-US" sz="2000" dirty="0"/>
              <a:t>Joomla! was already set to allow pdfs</a:t>
            </a:r>
          </a:p>
          <a:p>
            <a:pPr lvl="1"/>
            <a:r>
              <a:rPr lang="en-US" sz="2000" dirty="0"/>
              <a:t>Was able to bypass processing them and let it work</a:t>
            </a:r>
          </a:p>
          <a:p>
            <a:pPr lvl="1"/>
            <a:r>
              <a:rPr lang="en-US" sz="2000" dirty="0"/>
              <a:t>Still a PHP library issue to be researched</a:t>
            </a:r>
          </a:p>
          <a:p>
            <a:pPr lvl="1"/>
            <a:r>
              <a:rPr lang="en-US" sz="2000" dirty="0"/>
              <a:t>Anybody know more about how this works?</a:t>
            </a:r>
          </a:p>
          <a:p>
            <a:r>
              <a:rPr lang="en-US" sz="2400" dirty="0"/>
              <a:t>JCE issue on editing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dirty="0" err="1"/>
              <a:t>textarea</a:t>
            </a:r>
            <a:r>
              <a:rPr lang="en-US" sz="2400" dirty="0"/>
              <a:t> in Zoo</a:t>
            </a:r>
          </a:p>
          <a:p>
            <a:pPr lvl="1"/>
            <a:r>
              <a:rPr lang="en-US" sz="2000" dirty="0"/>
              <a:t>Could not add a link or use other functions</a:t>
            </a:r>
          </a:p>
          <a:p>
            <a:pPr lvl="1"/>
            <a:r>
              <a:rPr lang="en-US" sz="2000" dirty="0"/>
              <a:t>Tested with various JCE profiles and settings</a:t>
            </a:r>
          </a:p>
          <a:p>
            <a:pPr lvl="1"/>
            <a:r>
              <a:rPr lang="en-US" sz="2000" dirty="0"/>
              <a:t>But could use </a:t>
            </a:r>
            <a:r>
              <a:rPr lang="en-US" sz="2000" dirty="0" err="1"/>
              <a:t>TinyMCE</a:t>
            </a:r>
            <a:r>
              <a:rPr lang="en-US" sz="2000" dirty="0"/>
              <a:t> so it was a JCE issue</a:t>
            </a:r>
          </a:p>
          <a:p>
            <a:pPr lvl="1"/>
            <a:r>
              <a:rPr lang="en-US" sz="2000" dirty="0"/>
              <a:t>Contacted JCE, they issued a patch</a:t>
            </a:r>
          </a:p>
          <a:p>
            <a:pPr lvl="1"/>
            <a:r>
              <a:rPr lang="en-US" sz="2000" dirty="0"/>
              <a:t>It now works with the latest updates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780703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Tidbits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738" y="1752600"/>
            <a:ext cx="8348662" cy="4267200"/>
          </a:xfrm>
        </p:spPr>
        <p:txBody>
          <a:bodyPr/>
          <a:lstStyle/>
          <a:p>
            <a:r>
              <a:rPr lang="en-US" sz="2400" dirty="0"/>
              <a:t>Issue with </a:t>
            </a:r>
            <a:r>
              <a:rPr lang="en-US" sz="2400" dirty="0" err="1"/>
              <a:t>Joomlart</a:t>
            </a:r>
            <a:r>
              <a:rPr lang="en-US" sz="2400" dirty="0"/>
              <a:t> template’s </a:t>
            </a:r>
            <a:r>
              <a:rPr lang="en-US" sz="2400" dirty="0" err="1"/>
              <a:t>MegaMenu</a:t>
            </a:r>
            <a:r>
              <a:rPr lang="en-US" sz="2400" dirty="0"/>
              <a:t> + </a:t>
            </a:r>
            <a:r>
              <a:rPr lang="en-US" sz="2400" dirty="0" err="1"/>
              <a:t>AdminTools</a:t>
            </a:r>
            <a:endParaRPr lang="en-US" sz="2400" dirty="0"/>
          </a:p>
          <a:p>
            <a:pPr lvl="1"/>
            <a:r>
              <a:rPr lang="en-US" sz="2000" dirty="0" err="1"/>
              <a:t>MegaMenu</a:t>
            </a:r>
            <a:r>
              <a:rPr lang="en-US" sz="2000" dirty="0"/>
              <a:t> takes over normal Joomla menu module functions, e.g., which levels to display</a:t>
            </a:r>
          </a:p>
          <a:p>
            <a:pPr lvl="1"/>
            <a:r>
              <a:rPr lang="en-US" sz="2000" dirty="0"/>
              <a:t>Suddenly, would not allow adjustment of main menu as needed on a running site</a:t>
            </a:r>
          </a:p>
          <a:p>
            <a:pPr lvl="1"/>
            <a:r>
              <a:rPr lang="en-US" sz="2000" dirty="0"/>
              <a:t>Turned out to be in conflict with Akeeba </a:t>
            </a:r>
            <a:r>
              <a:rPr lang="en-US" sz="2000" dirty="0" err="1"/>
              <a:t>Admintools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Fixed with setting </a:t>
            </a:r>
            <a:r>
              <a:rPr lang="en-US" sz="2000" dirty="0" err="1"/>
              <a:t>Admintools</a:t>
            </a:r>
            <a:r>
              <a:rPr lang="en-US" sz="2000" dirty="0"/>
              <a:t> to  “Allow Site Templates”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64454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Joomla! 4 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Don’t forget that Joomla! 3.10.x will be supported for 2+ years after it is released</a:t>
            </a:r>
          </a:p>
          <a:p>
            <a:r>
              <a:rPr lang="en-US" sz="1800" dirty="0"/>
              <a:t>Joomla 4 will have a new, standard way of handling license keys:</a:t>
            </a:r>
          </a:p>
          <a:p>
            <a:pPr lvl="1"/>
            <a:r>
              <a:rPr lang="en-US" sz="1400" dirty="0"/>
              <a:t>https://watchful.net/blog/joomla-4-license-key/</a:t>
            </a:r>
          </a:p>
          <a:p>
            <a:r>
              <a:rPr lang="en-US" sz="1800" dirty="0"/>
              <a:t>Extensions</a:t>
            </a:r>
          </a:p>
          <a:p>
            <a:pPr lvl="1"/>
            <a:r>
              <a:rPr lang="en-US" sz="1600" dirty="0"/>
              <a:t>Akeeba Backup: Will start working on J4 after beta is released. “J3 to J4 is a FAR bigger leap than J2.5 to J3.”</a:t>
            </a:r>
          </a:p>
          <a:p>
            <a:pPr lvl="1"/>
            <a:r>
              <a:rPr lang="en-US" sz="1600" dirty="0" err="1"/>
              <a:t>JomSocial</a:t>
            </a:r>
            <a:r>
              <a:rPr lang="en-US" sz="1600" dirty="0"/>
              <a:t>:  Built for Joomla! 1.5, upgraded. Needs to change for Joomla! 4. Plans are to support both 3.x and 4.</a:t>
            </a:r>
          </a:p>
          <a:p>
            <a:r>
              <a:rPr lang="en-US" sz="1800" dirty="0"/>
              <a:t>Templates</a:t>
            </a:r>
          </a:p>
          <a:p>
            <a:pPr lvl="1"/>
            <a:r>
              <a:rPr lang="en-US" sz="1600" dirty="0"/>
              <a:t>JoomlArt: T4 will work for J3 and J4; will roll out templates for J4 as soon as J4 goes stable.</a:t>
            </a:r>
          </a:p>
          <a:p>
            <a:pPr lvl="1"/>
            <a:r>
              <a:rPr lang="en-US" sz="1600" dirty="0" err="1"/>
              <a:t>Rockettheme</a:t>
            </a:r>
            <a:r>
              <a:rPr lang="en-US" sz="1600" dirty="0"/>
              <a:t>:  Gantry 4 will not be rewritten for Joomla! 4. Working on bringing most popular templates to Gantry 5, which will work with Joomla 4.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7175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Joomla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Go to </a:t>
            </a:r>
            <a:r>
              <a:rPr lang="en-US" sz="2000" dirty="0">
                <a:solidFill>
                  <a:srgbClr val="FF0000"/>
                </a:solidFill>
              </a:rPr>
              <a:t>System / Joomla</a:t>
            </a:r>
          </a:p>
          <a:p>
            <a:r>
              <a:rPr lang="en-US" sz="2000" dirty="0"/>
              <a:t>Click Options </a:t>
            </a:r>
          </a:p>
          <a:p>
            <a:pPr lvl="1"/>
            <a:r>
              <a:rPr lang="en-US" sz="1800" dirty="0"/>
              <a:t>For Minimum Stability, select Beta</a:t>
            </a:r>
          </a:p>
          <a:p>
            <a:pPr lvl="1"/>
            <a:r>
              <a:rPr lang="en-US" sz="1800" dirty="0"/>
              <a:t>For Update Channel, choose Custom URL and paste in:  </a:t>
            </a:r>
            <a:r>
              <a:rPr lang="en-US" sz="1800" dirty="0">
                <a:hlinkClick r:id="rId2"/>
              </a:rPr>
              <a:t>https://update.joomla.org/core/nightlies/next_major_list.xml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Save and Close</a:t>
            </a:r>
          </a:p>
          <a:p>
            <a:r>
              <a:rPr lang="en-US" sz="2400" dirty="0"/>
              <a:t>Go to Live Update / Click Install the Update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78635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6273-63AA-4FD6-8BD3-96745939D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Pre-Update Check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65B386-8BF5-4F38-B858-F5ED5A63C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921" y="1752600"/>
            <a:ext cx="6862634" cy="42672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4020E-EAB5-4ED3-85BF-B31D2A68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9F086-7624-491E-A0B2-55A5B7DA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49201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858C-1FBB-456F-A4B9-1A69DDC7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Pre-Update Check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D8070F-5279-48F0-B3EE-0F6FA1242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828800"/>
            <a:ext cx="7403864" cy="42672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DC66A-48FC-42EB-BEFD-B1DAE4A4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2032D-4D7F-497F-A475-C62AD4D8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974DD-C275-418F-AEFF-8AACFFC144E0}"/>
              </a:ext>
            </a:extLst>
          </p:cNvPr>
          <p:cNvSpPr txBox="1"/>
          <p:nvPr/>
        </p:nvSpPr>
        <p:spPr>
          <a:xfrm>
            <a:off x="5334001" y="44196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had already figured out that the </a:t>
            </a:r>
            <a:r>
              <a:rPr lang="en-US" sz="1400" dirty="0" err="1"/>
              <a:t>Ja_landscape</a:t>
            </a:r>
            <a:r>
              <a:rPr lang="en-US" sz="1400" dirty="0"/>
              <a:t> template was broken; though it said it was Joomla 4 ready!</a:t>
            </a:r>
          </a:p>
        </p:txBody>
      </p:sp>
    </p:spTree>
    <p:extLst>
      <p:ext uri="{BB962C8B-B14F-4D97-AF65-F5344CB8AC3E}">
        <p14:creationId xmlns:p14="http://schemas.microsoft.com/office/powerpoint/2010/main" val="175711218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76965</TotalTime>
  <Words>3003</Words>
  <Application>Microsoft Office PowerPoint</Application>
  <PresentationFormat>On-screen Show (4:3)</PresentationFormat>
  <Paragraphs>474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Unicode MS</vt:lpstr>
      <vt:lpstr>Google Sans</vt:lpstr>
      <vt:lpstr>Roboto</vt:lpstr>
      <vt:lpstr>Roboto Mono</vt:lpstr>
      <vt:lpstr>Times New Roman</vt:lpstr>
      <vt:lpstr>Verdana</vt:lpstr>
      <vt:lpstr>Wingdings</vt:lpstr>
      <vt:lpstr>Profile</vt:lpstr>
      <vt:lpstr>Joomla! Updates and Tips</vt:lpstr>
      <vt:lpstr>Agenda</vt:lpstr>
      <vt:lpstr>Latest Joomla! Updates</vt:lpstr>
      <vt:lpstr>Upcoming  Joomla! Releases</vt:lpstr>
      <vt:lpstr>Joomla! 4.0 Key Features </vt:lpstr>
      <vt:lpstr>Joomla! 4 compatibility</vt:lpstr>
      <vt:lpstr>Updating Joomla 4 </vt:lpstr>
      <vt:lpstr>Pre-Update Check</vt:lpstr>
      <vt:lpstr>Extensions Pre-Update Check</vt:lpstr>
      <vt:lpstr>Other Joomla! Events</vt:lpstr>
      <vt:lpstr>Upcoming JoomlaDays and Conferences</vt:lpstr>
      <vt:lpstr>Upcoming NOVA JUG Events</vt:lpstr>
      <vt:lpstr>Google Lighthouse and Joomla! Performance</vt:lpstr>
      <vt:lpstr>Website Development Processes</vt:lpstr>
      <vt:lpstr>Lighthouse</vt:lpstr>
      <vt:lpstr>Google Search Console</vt:lpstr>
      <vt:lpstr>Google PageSpeed vs Lighthouse</vt:lpstr>
      <vt:lpstr>Using Lighthouse via Chrome</vt:lpstr>
      <vt:lpstr>Look at both Mobile and Desktop</vt:lpstr>
      <vt:lpstr>Performance Measures</vt:lpstr>
      <vt:lpstr>Performance Measures</vt:lpstr>
      <vt:lpstr>PageSpeed Insights vs Lighthouse</vt:lpstr>
      <vt:lpstr>Click “View Trace”</vt:lpstr>
      <vt:lpstr>Page load on Mobile</vt:lpstr>
      <vt:lpstr>Performance Recommendations</vt:lpstr>
      <vt:lpstr>Performance Recommendations</vt:lpstr>
      <vt:lpstr>This site has lower performance</vt:lpstr>
      <vt:lpstr>Performance - Opportunities</vt:lpstr>
      <vt:lpstr>Performance (1)</vt:lpstr>
      <vt:lpstr>Performance (2)</vt:lpstr>
      <vt:lpstr>Performance (3)</vt:lpstr>
      <vt:lpstr>Performance (4)</vt:lpstr>
      <vt:lpstr>Performance (5)</vt:lpstr>
      <vt:lpstr>Performance (6)</vt:lpstr>
      <vt:lpstr>Performance (7)</vt:lpstr>
      <vt:lpstr>Performance (8)</vt:lpstr>
      <vt:lpstr>Performance: Admintools Pro</vt:lpstr>
      <vt:lpstr>Performance: Joomla Topics</vt:lpstr>
      <vt:lpstr>Accessibility: Many Checks</vt:lpstr>
      <vt:lpstr>Accessibility</vt:lpstr>
      <vt:lpstr>Accessibility Examples</vt:lpstr>
      <vt:lpstr>Accessibility - Novajoomla</vt:lpstr>
      <vt:lpstr>Best Practices </vt:lpstr>
      <vt:lpstr>Best Practices</vt:lpstr>
      <vt:lpstr>Best Practices</vt:lpstr>
      <vt:lpstr>SEO examples</vt:lpstr>
      <vt:lpstr>Overall….</vt:lpstr>
      <vt:lpstr>Joomla! Tidbits…</vt:lpstr>
      <vt:lpstr>May Tidbit – Akeeba Backup</vt:lpstr>
      <vt:lpstr>March Tidbit:  Can’t get into 2fa</vt:lpstr>
      <vt:lpstr>February Tidbit:  Embed Code Gone</vt:lpstr>
      <vt:lpstr>Text Filter  Settings</vt:lpstr>
      <vt:lpstr>November Tidbits: Backend Notices and Notifications</vt:lpstr>
      <vt:lpstr>November Tidbits (2):</vt:lpstr>
      <vt:lpstr>October Tidbit:Ospam-a-not</vt:lpstr>
      <vt:lpstr>September Tidbits</vt:lpstr>
      <vt:lpstr>August Tidbits</vt:lpstr>
    </vt:vector>
  </TitlesOfParts>
  <Company>Ursa Major Consulting,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Joomla! Web Security</dc:title>
  <dc:creator>Dorothy Firsching</dc:creator>
  <cp:lastModifiedBy>Dorothy Firsching</cp:lastModifiedBy>
  <cp:revision>426</cp:revision>
  <dcterms:created xsi:type="dcterms:W3CDTF">2011-12-29T03:18:07Z</dcterms:created>
  <dcterms:modified xsi:type="dcterms:W3CDTF">2020-08-25T03:01:00Z</dcterms:modified>
</cp:coreProperties>
</file>