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9" r:id="rId1"/>
  </p:sldMasterIdLst>
  <p:notesMasterIdLst>
    <p:notesMasterId r:id="rId17"/>
  </p:notesMasterIdLst>
  <p:sldIdLst>
    <p:sldId id="256" r:id="rId2"/>
    <p:sldId id="269" r:id="rId3"/>
    <p:sldId id="270" r:id="rId4"/>
    <p:sldId id="271" r:id="rId5"/>
    <p:sldId id="272" r:id="rId6"/>
    <p:sldId id="274" r:id="rId7"/>
    <p:sldId id="273" r:id="rId8"/>
    <p:sldId id="275" r:id="rId9"/>
    <p:sldId id="276" r:id="rId10"/>
    <p:sldId id="277" r:id="rId11"/>
    <p:sldId id="278" r:id="rId12"/>
    <p:sldId id="280" r:id="rId13"/>
    <p:sldId id="283" r:id="rId14"/>
    <p:sldId id="281" r:id="rId15"/>
    <p:sldId id="282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2" autoAdjust="0"/>
    <p:restoredTop sz="94660"/>
  </p:normalViewPr>
  <p:slideViewPr>
    <p:cSldViewPr>
      <p:cViewPr varScale="1">
        <p:scale>
          <a:sx n="108" d="100"/>
          <a:sy n="108" d="100"/>
        </p:scale>
        <p:origin x="172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D77C9288-AAE9-4F9D-809D-DF668FFE19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2120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593F57-C6E5-4C80-A43A-8679AE091B67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788413-6575-47AA-A8E8-272FFFF6DFA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B6079D7-1E80-4BFD-8951-21910A7325B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7591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alt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429F5-3E81-47B5-BF63-42201FCBB1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2094858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D62F7-41C4-42DD-8FAD-340AF2106F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864360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2476603C-1BBE-4265-932F-232B54A44E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08769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FE47D-1719-4ABD-8A2E-77F4BB0DFC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980562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2450F-A06F-44C0-9AB6-3E04C3B83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720787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8A391-9F9C-4EEC-BDB7-8C5225CBD8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17470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EB040-9F88-42D6-A818-C64C42A3DE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806522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E7B07-6842-4CFC-948A-BCA535F8F8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536815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4C4F8-F011-495D-8911-2004F70169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72833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19767-4E36-4AEA-BED8-6BAE27BF3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3147855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5F041-E894-464C-964F-338D5181B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942556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6564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altLang="en-US"/>
              <a:t>6/21/2020</a:t>
            </a:r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r>
              <a:rPr lang="en-US" altLang="en-US"/>
              <a:t>www.ursamajorconsulting.com</a:t>
            </a:r>
          </a:p>
        </p:txBody>
      </p:sp>
      <p:sp>
        <p:nvSpPr>
          <p:cNvPr id="665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82F0F34-4646-442C-910A-37E30EF0A5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ransition>
    <p:fade thruBlk="1"/>
  </p:transition>
  <p:hf hdr="0" ftr="0"/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firsching@ursamajorconsulting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keebabackup.com/documentation/admin-tools/ch02s12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ithub.com/akeeba/loginguard/wiki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keebabackup.com/documentation/admin-tools/htaccess-maker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err="1"/>
              <a:t>Akeeba</a:t>
            </a:r>
            <a:r>
              <a:rPr lang="en-US" altLang="en-US" dirty="0"/>
              <a:t> </a:t>
            </a:r>
            <a:r>
              <a:rPr lang="en-US" altLang="en-US" dirty="0" err="1"/>
              <a:t>Admintools</a:t>
            </a:r>
            <a:r>
              <a:rPr lang="en-US" altLang="en-US" dirty="0"/>
              <a:t> and </a:t>
            </a:r>
            <a:r>
              <a:rPr lang="en-US" altLang="en-US" dirty="0" err="1"/>
              <a:t>LoginGuard</a:t>
            </a:r>
            <a:endParaRPr lang="en-US" alt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352800"/>
            <a:ext cx="7010400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Northern Virginia Joomla Users Group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June 2020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Dorothy Firsching, Ursa Major Consulting, LLC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hlinkClick r:id="rId3"/>
              </a:rPr>
              <a:t>dfirsching@ursamajorconsulting.com</a:t>
            </a:r>
            <a:r>
              <a:rPr lang="en-US" altLang="en-US" sz="2000" dirty="0"/>
              <a:t> 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B475F-403C-4E7B-A387-8E51E4A39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– Admin Tools Web Application Firewall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22B59-470B-49C4-8F11-0ED219E9D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Blocked requests log == Exception log</a:t>
            </a:r>
          </a:p>
          <a:p>
            <a:r>
              <a:rPr lang="en-US" sz="2400" dirty="0"/>
              <a:t>Configure WAF</a:t>
            </a:r>
          </a:p>
          <a:p>
            <a:pPr lvl="1"/>
            <a:r>
              <a:rPr lang="en-US" sz="2000" dirty="0"/>
              <a:t>Basic Features</a:t>
            </a:r>
          </a:p>
          <a:p>
            <a:pPr lvl="2"/>
            <a:r>
              <a:rPr lang="en-US" sz="2000" dirty="0"/>
              <a:t>Secret URL parameter</a:t>
            </a:r>
          </a:p>
          <a:p>
            <a:pPr lvl="2"/>
            <a:r>
              <a:rPr lang="en-US" sz="2000" dirty="0"/>
              <a:t>Defend against plugin deactivation</a:t>
            </a:r>
          </a:p>
          <a:p>
            <a:pPr lvl="1"/>
            <a:r>
              <a:rPr lang="en-US" sz="2000" dirty="0"/>
              <a:t>Hardening Options – things to monitor and email you</a:t>
            </a:r>
          </a:p>
          <a:p>
            <a:pPr lvl="1"/>
            <a:r>
              <a:rPr lang="en-US" sz="2000" dirty="0"/>
              <a:t>Cloaking</a:t>
            </a:r>
          </a:p>
          <a:p>
            <a:pPr lvl="1"/>
            <a:r>
              <a:rPr lang="en-US" sz="2000" dirty="0"/>
              <a:t>Auto-Ban = block those bots, but users who forget their password can get blocked</a:t>
            </a:r>
          </a:p>
          <a:p>
            <a:pPr lvl="1"/>
            <a:r>
              <a:rPr lang="en-US" sz="2000" dirty="0"/>
              <a:t>Exceptions – Never block certain Ips</a:t>
            </a:r>
          </a:p>
          <a:p>
            <a:pPr lvl="1"/>
            <a:r>
              <a:rPr lang="en-US" sz="2000" dirty="0"/>
              <a:t>Logging and reporting</a:t>
            </a:r>
          </a:p>
          <a:p>
            <a:pPr lvl="1"/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5513D-CBEC-4082-9ED4-90A73FAC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FD96C-2049-4265-A138-536F49ED4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3657512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9BD93-DADE-4F72-A545-1F35DD9A6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 Tools Other Goodies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B9AB4-F130-44E9-AE38-63653DC77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PHP File Change Scanner</a:t>
            </a:r>
          </a:p>
          <a:p>
            <a:r>
              <a:rPr lang="en-US" sz="1800" dirty="0"/>
              <a:t>Fix Permissions</a:t>
            </a:r>
          </a:p>
          <a:p>
            <a:r>
              <a:rPr lang="en-US" sz="1800" dirty="0"/>
              <a:t>Temporary Super Users</a:t>
            </a:r>
          </a:p>
          <a:p>
            <a:r>
              <a:rPr lang="en-US" sz="1800" dirty="0"/>
              <a:t>Link Migration</a:t>
            </a:r>
          </a:p>
          <a:p>
            <a:pPr lvl="1"/>
            <a:r>
              <a:rPr lang="en-US" sz="1600" dirty="0">
                <a:hlinkClick r:id="rId2"/>
              </a:rPr>
              <a:t>https://www.akeebabackup.com/documentation/admin-tools/ch02s12.html</a:t>
            </a:r>
            <a:endParaRPr lang="en-US" sz="1600" dirty="0"/>
          </a:p>
          <a:p>
            <a:r>
              <a:rPr lang="en-US" sz="1800" dirty="0"/>
              <a:t>Clean Temp Directory</a:t>
            </a:r>
          </a:p>
          <a:p>
            <a:r>
              <a:rPr lang="en-US" sz="1800" dirty="0"/>
              <a:t>Repair and Optimize Tables</a:t>
            </a:r>
          </a:p>
          <a:p>
            <a:pPr lvl="1"/>
            <a:r>
              <a:rPr lang="en-US" sz="1600" dirty="0"/>
              <a:t>Can also do this in PhpMyAdmin but this is easier – sometimes fixes hangs</a:t>
            </a:r>
          </a:p>
          <a:p>
            <a:r>
              <a:rPr lang="en-US" sz="1800" dirty="0"/>
              <a:t>Purge Sessions just optimizes the sessions table, will log you out but also fixes issues</a:t>
            </a:r>
          </a:p>
          <a:p>
            <a:r>
              <a:rPr lang="en-US" sz="1800" dirty="0"/>
              <a:t>URL Redirection – can make URL </a:t>
            </a:r>
            <a:r>
              <a:rPr lang="en-US" sz="1800" dirty="0" err="1"/>
              <a:t>shorteners</a:t>
            </a:r>
            <a:r>
              <a:rPr lang="en-US" sz="1800" dirty="0"/>
              <a:t> of external URLs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2CD67-6265-481D-AF24-203EE1508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CD4AA-0208-4D08-99B7-58995A705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7900950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EE945-4C84-46CC-9B43-6FB75BDA5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you’re locked out…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11E72-B8F0-450A-A6E0-788E09D6B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Two ways to get back in:</a:t>
            </a:r>
          </a:p>
          <a:p>
            <a:pPr lvl="1"/>
            <a:r>
              <a:rPr lang="en-US" sz="2400" dirty="0"/>
              <a:t>Rescue URL</a:t>
            </a:r>
          </a:p>
          <a:p>
            <a:pPr lvl="1"/>
            <a:endParaRPr lang="en-US" sz="2400" dirty="0"/>
          </a:p>
          <a:p>
            <a:pPr marL="471487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FTP</a:t>
            </a:r>
          </a:p>
          <a:p>
            <a:pPr lvl="2"/>
            <a:r>
              <a:rPr lang="en-US" sz="1400" dirty="0"/>
              <a:t>Go to plugins/system/</a:t>
            </a:r>
            <a:r>
              <a:rPr lang="en-US" sz="1400" dirty="0" err="1"/>
              <a:t>admintools</a:t>
            </a:r>
            <a:r>
              <a:rPr lang="en-US" sz="1400" dirty="0"/>
              <a:t>/</a:t>
            </a:r>
            <a:r>
              <a:rPr lang="en-US" sz="1400" dirty="0" err="1"/>
              <a:t>admintools</a:t>
            </a:r>
            <a:r>
              <a:rPr lang="en-US" sz="1400" dirty="0"/>
              <a:t> and rename </a:t>
            </a:r>
            <a:r>
              <a:rPr lang="en-US" sz="1400" dirty="0" err="1"/>
              <a:t>main.php</a:t>
            </a:r>
            <a:r>
              <a:rPr lang="en-US" sz="1400" dirty="0"/>
              <a:t> to main-</a:t>
            </a:r>
            <a:r>
              <a:rPr lang="en-US" sz="1400" dirty="0" err="1"/>
              <a:t>bak.php</a:t>
            </a:r>
            <a:r>
              <a:rPr lang="en-US" sz="1400" dirty="0"/>
              <a:t> or similar, then rename after unblocking your IP</a:t>
            </a:r>
          </a:p>
          <a:p>
            <a:r>
              <a:rPr lang="en-US" sz="2000" dirty="0"/>
              <a:t>AVOID leaving login page sitting in your browser!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70C85-D6FF-4AD9-BAA9-392842D41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4BB25-D3C6-488C-8BB0-A4C21B4CF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4C21172-E0FC-4F5B-8F57-273E2008F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14400" y="1746250"/>
            <a:ext cx="6287399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B3E52A-E34B-4656-AF05-490F3A077F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128" y="3187869"/>
            <a:ext cx="3867562" cy="184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728732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85462-672A-47E8-B347-835015DDC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Your site isn’t working…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0611E-B88D-4799-AE11-8347518D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/>
              <a:t>JoomlArt’s</a:t>
            </a:r>
            <a:r>
              <a:rPr lang="en-US" sz="1800" dirty="0"/>
              <a:t> </a:t>
            </a:r>
            <a:r>
              <a:rPr lang="en-US" sz="1800" dirty="0" err="1"/>
              <a:t>MegaMenu</a:t>
            </a:r>
            <a:r>
              <a:rPr lang="en-US" sz="1800" dirty="0"/>
              <a:t> or other parts won’t work in backend</a:t>
            </a:r>
          </a:p>
          <a:p>
            <a:pPr lvl="1"/>
            <a:r>
              <a:rPr lang="en-US" sz="1600" dirty="0"/>
              <a:t>Site works, just you can’t change it… </a:t>
            </a:r>
          </a:p>
          <a:p>
            <a:pPr lvl="1"/>
            <a:r>
              <a:rPr lang="en-US" sz="1600" dirty="0" err="1"/>
              <a:t>Admintools</a:t>
            </a:r>
            <a:r>
              <a:rPr lang="en-US" sz="1600" dirty="0"/>
              <a:t> is blocking access to a folder it needs</a:t>
            </a:r>
          </a:p>
          <a:p>
            <a:r>
              <a:rPr lang="en-US" sz="1800" dirty="0"/>
              <a:t>Site’s CSS isn’t showing</a:t>
            </a:r>
          </a:p>
          <a:p>
            <a:pPr lvl="1"/>
            <a:r>
              <a:rPr lang="en-US" sz="1600" dirty="0" err="1"/>
              <a:t>JoomlArt’s</a:t>
            </a:r>
            <a:r>
              <a:rPr lang="en-US" sz="1600" dirty="0"/>
              <a:t> CSS folder is blocked</a:t>
            </a:r>
          </a:p>
          <a:p>
            <a:r>
              <a:rPr lang="en-US" sz="1800" dirty="0"/>
              <a:t>Forms not working</a:t>
            </a:r>
          </a:p>
          <a:p>
            <a:pPr lvl="1"/>
            <a:r>
              <a:rPr lang="en-US" sz="1600" dirty="0"/>
              <a:t>Perhaps spambot blocking is working too well</a:t>
            </a:r>
          </a:p>
          <a:p>
            <a:pPr lvl="1"/>
            <a:r>
              <a:rPr lang="en-US" sz="1600" dirty="0"/>
              <a:t>Look at referrer in the security exceptions log to see if it is an attack or you see false positives</a:t>
            </a:r>
          </a:p>
          <a:p>
            <a:pPr lvl="1"/>
            <a:r>
              <a:rPr lang="en-US" sz="1600" dirty="0"/>
              <a:t>Turn off CSRF Shield or tone it down to “Basic” rather than “Advanced” </a:t>
            </a:r>
          </a:p>
          <a:p>
            <a:r>
              <a:rPr lang="en-US" sz="2000" dirty="0"/>
              <a:t>Other extensions or templates could need a particular folder available</a:t>
            </a:r>
          </a:p>
          <a:p>
            <a:pPr lvl="1"/>
            <a:r>
              <a:rPr lang="en-US" sz="1600" dirty="0"/>
              <a:t>Go to your Browser’s Developer Tools and see what the problem is</a:t>
            </a:r>
          </a:p>
          <a:p>
            <a:pPr lvl="1"/>
            <a:endParaRPr lang="en-US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B0D04-6706-4AAD-8365-484E14DDF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0F3FE5-E2F3-4459-B270-2CC351B60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788838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A7E31-0EBE-4B86-B7EB-D98B611EF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/>
              <a:t>Akeeba</a:t>
            </a:r>
            <a:r>
              <a:rPr lang="en-US" sz="3200" dirty="0"/>
              <a:t> </a:t>
            </a:r>
            <a:r>
              <a:rPr lang="en-US" sz="3200" dirty="0" err="1"/>
              <a:t>LoginGuard</a:t>
            </a:r>
            <a:r>
              <a:rPr lang="en-US" sz="3200" dirty="0"/>
              <a:t> (Separate Extension, not part of Admin Tools)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2F798-B294-4BD3-8812-8B8E2A156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38" y="1752600"/>
            <a:ext cx="5757862" cy="4267200"/>
          </a:xfrm>
        </p:spPr>
        <p:txBody>
          <a:bodyPr/>
          <a:lstStyle/>
          <a:p>
            <a:r>
              <a:rPr lang="en-US" sz="2000" dirty="0">
                <a:hlinkClick r:id="rId2"/>
              </a:rPr>
              <a:t>https://github.com/akeeba/loginguard/wiki</a:t>
            </a:r>
            <a:r>
              <a:rPr lang="en-US" sz="2000" dirty="0"/>
              <a:t> </a:t>
            </a:r>
          </a:p>
          <a:p>
            <a:r>
              <a:rPr lang="en-US" sz="2000" dirty="0"/>
              <a:t>Changes action of Joomla’s 2 factor authentication</a:t>
            </a:r>
          </a:p>
          <a:p>
            <a:pPr lvl="1"/>
            <a:r>
              <a:rPr lang="en-US" sz="1800" dirty="0"/>
              <a:t>You avoid the “Secret Key” field that confuses users</a:t>
            </a:r>
          </a:p>
          <a:p>
            <a:pPr lvl="1"/>
            <a:r>
              <a:rPr lang="en-US" sz="1800" dirty="0"/>
              <a:t>Takes you to “captive” login page</a:t>
            </a:r>
          </a:p>
          <a:p>
            <a:pPr lvl="1"/>
            <a:r>
              <a:rPr lang="en-US" sz="1800" dirty="0"/>
              <a:t>Can easily configure which groups use each verification method – e.g., non-password methods</a:t>
            </a:r>
          </a:p>
          <a:p>
            <a:pPr lvl="1"/>
            <a:r>
              <a:rPr lang="en-US" sz="1800" dirty="0"/>
              <a:t>Supports methods requiring user interaction – know which user is being authenticated to send a SMS code, etc.</a:t>
            </a:r>
          </a:p>
          <a:p>
            <a:pPr lvl="1"/>
            <a:r>
              <a:rPr lang="en-US" sz="1800" dirty="0"/>
              <a:t>Free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7DD20-383B-483E-BD90-9E5A6DCB2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A98AA8-9009-40EF-B30C-8341D26BF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211C6B-6FF9-46A9-8FC1-95701A5ACE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1642" y="1676400"/>
            <a:ext cx="1733880" cy="448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838207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CB701-27F0-4E17-9792-B67B37246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Akeeba</a:t>
            </a:r>
            <a:r>
              <a:rPr lang="en-US" dirty="0"/>
              <a:t> </a:t>
            </a:r>
            <a:r>
              <a:rPr lang="en-US" dirty="0" err="1"/>
              <a:t>LoginGuard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D5A143A-8ECD-4456-A7BC-C57963BD5A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38800" y="484095"/>
            <a:ext cx="3127075" cy="5459505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A0F5F-D64E-49A8-8B61-8439F1BD2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1E4FC-1C65-4124-951E-568CBEB40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15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483868-951E-41B3-A9FD-2923C1DB95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694436"/>
            <a:ext cx="4172514" cy="4377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596503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  <a:endParaRPr lang="en-US" altLang="en-US" dirty="0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/>
              <a:t>Joomla! Updates</a:t>
            </a:r>
          </a:p>
          <a:p>
            <a:r>
              <a:rPr lang="en-US" altLang="en-US" sz="2000" dirty="0"/>
              <a:t>Upcoming JUG Meetings</a:t>
            </a:r>
          </a:p>
          <a:p>
            <a:r>
              <a:rPr lang="en-US" altLang="en-US" sz="2000" dirty="0"/>
              <a:t>Program – </a:t>
            </a:r>
            <a:r>
              <a:rPr lang="en-US" altLang="en-US" sz="2000" dirty="0" err="1"/>
              <a:t>Akeeba</a:t>
            </a:r>
            <a:r>
              <a:rPr lang="en-US" altLang="en-US" sz="2000" dirty="0"/>
              <a:t> Admin Tools</a:t>
            </a:r>
          </a:p>
          <a:p>
            <a:r>
              <a:rPr lang="en-US" altLang="en-US" sz="2000" dirty="0"/>
              <a:t>Additional Topics?</a:t>
            </a:r>
          </a:p>
          <a:p>
            <a:pPr lvl="1"/>
            <a:r>
              <a:rPr lang="en-US" altLang="en-US" sz="1600" dirty="0"/>
              <a:t>Lynn Kirby – OS properties – would be happy to give a review</a:t>
            </a:r>
          </a:p>
          <a:p>
            <a:r>
              <a:rPr lang="en-US" altLang="en-US" sz="2000" dirty="0"/>
              <a:t>Topics for Future - Discussion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148E1-C01C-4E80-B6BD-EF8BF1BD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Akeeba</a:t>
            </a:r>
            <a:r>
              <a:rPr lang="en-US" dirty="0"/>
              <a:t> Admin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055F3-8114-4859-BD9E-3697A59FF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38" y="1752600"/>
            <a:ext cx="8348662" cy="4267200"/>
          </a:xfrm>
        </p:spPr>
        <p:txBody>
          <a:bodyPr/>
          <a:lstStyle/>
          <a:p>
            <a:r>
              <a:rPr lang="en-US" sz="2000" dirty="0"/>
              <a:t>Software Security Component</a:t>
            </a:r>
          </a:p>
          <a:p>
            <a:pPr lvl="1"/>
            <a:r>
              <a:rPr lang="en-US" sz="1800" dirty="0"/>
              <a:t>Tightens security – GREAT, GREAT, GREAT, stops a ton of bots and bad actors</a:t>
            </a:r>
          </a:p>
          <a:p>
            <a:pPr lvl="1"/>
            <a:r>
              <a:rPr lang="en-US" sz="1800" dirty="0"/>
              <a:t>Improves administration</a:t>
            </a:r>
          </a:p>
          <a:p>
            <a:pPr lvl="1"/>
            <a:r>
              <a:rPr lang="en-US" sz="1800" dirty="0"/>
              <a:t>Does not touch Joomla! Core files</a:t>
            </a:r>
          </a:p>
          <a:p>
            <a:r>
              <a:rPr lang="en-US" sz="2000" dirty="0"/>
              <a:t>Core (free) and Pro (subscription)</a:t>
            </a:r>
          </a:p>
          <a:p>
            <a:pPr lvl="1"/>
            <a:r>
              <a:rPr lang="en-US" sz="1800" dirty="0"/>
              <a:t>Core has basic features</a:t>
            </a:r>
          </a:p>
          <a:p>
            <a:pPr lvl="1"/>
            <a:r>
              <a:rPr lang="en-US" sz="1800" dirty="0"/>
              <a:t>Security features are in Pro version – 50 Euros / year for unlimited sites</a:t>
            </a:r>
          </a:p>
          <a:p>
            <a:r>
              <a:rPr lang="en-US" sz="2000" dirty="0"/>
              <a:t>Nicholas K. </a:t>
            </a:r>
            <a:r>
              <a:rPr lang="en-US" sz="2000" dirty="0" err="1"/>
              <a:t>Dionysopoulos</a:t>
            </a:r>
            <a:endParaRPr lang="en-US" sz="2000" dirty="0"/>
          </a:p>
          <a:p>
            <a:pPr lvl="1"/>
            <a:r>
              <a:rPr lang="en-US" sz="1800" dirty="0"/>
              <a:t>Developer of </a:t>
            </a:r>
            <a:r>
              <a:rPr lang="en-US" sz="1800" dirty="0" err="1"/>
              <a:t>Akeeba</a:t>
            </a:r>
            <a:r>
              <a:rPr lang="en-US" sz="1800" dirty="0"/>
              <a:t> Backup</a:t>
            </a:r>
          </a:p>
          <a:p>
            <a:pPr lvl="1"/>
            <a:r>
              <a:rPr lang="en-US" sz="1800" dirty="0"/>
              <a:t>Outstanding developer / best practices</a:t>
            </a:r>
          </a:p>
          <a:p>
            <a:pPr lvl="1"/>
            <a:r>
              <a:rPr lang="en-US" sz="1800" dirty="0"/>
              <a:t>Much of his work has wound up in Joomla itself over the years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110D7-85E9-4E25-B324-15AC9B2F1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65A139-48CB-450C-A7E8-B9B6AA4D5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3672507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B5F19-4266-4C2B-AC36-86D9DE2AE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674" y="304800"/>
            <a:ext cx="8340725" cy="1216025"/>
          </a:xfrm>
        </p:spPr>
        <p:txBody>
          <a:bodyPr/>
          <a:lstStyle/>
          <a:p>
            <a:r>
              <a:rPr lang="en-US" sz="3200" dirty="0"/>
              <a:t>Selected Features (both Core and Pro)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08F6F-B50D-4B9B-B04F-F0881FB3E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Administrator Directory Protection</a:t>
            </a:r>
          </a:p>
          <a:p>
            <a:pPr lvl="1"/>
            <a:r>
              <a:rPr lang="en-US" sz="2000" dirty="0"/>
              <a:t>Add a password to administrator directory</a:t>
            </a:r>
          </a:p>
          <a:p>
            <a:pPr lvl="1"/>
            <a:r>
              <a:rPr lang="en-US" sz="2000" dirty="0"/>
              <a:t>Annoying to backend users but much more secure</a:t>
            </a:r>
          </a:p>
          <a:p>
            <a:r>
              <a:rPr lang="en-US" sz="2400" dirty="0"/>
              <a:t>Review and fix file and folder permissions</a:t>
            </a:r>
          </a:p>
          <a:p>
            <a:pPr lvl="1"/>
            <a:r>
              <a:rPr lang="en-US" sz="2000" dirty="0"/>
              <a:t>This has been really helpful in catching and fixing extensions that oops – leave a 777 somewhere!</a:t>
            </a:r>
          </a:p>
          <a:p>
            <a:r>
              <a:rPr lang="en-US" sz="2400" dirty="0"/>
              <a:t>Repair and optimize database tables</a:t>
            </a:r>
          </a:p>
          <a:p>
            <a:pPr lvl="1"/>
            <a:r>
              <a:rPr lang="en-US" sz="2000" dirty="0"/>
              <a:t>This has been really helpful when the site is down due to a database issue</a:t>
            </a:r>
          </a:p>
          <a:p>
            <a:r>
              <a:rPr lang="en-US" sz="2400" dirty="0"/>
              <a:t>One-click purge of temporary directory</a:t>
            </a:r>
          </a:p>
          <a:p>
            <a:r>
              <a:rPr lang="en-US" sz="2400" dirty="0"/>
              <a:t>Purge and optimize sessions</a:t>
            </a:r>
          </a:p>
          <a:p>
            <a:endParaRPr lang="en-US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CECB6-ECC3-4101-9F59-85A56A595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C52DE-F901-4CF6-9CD2-41A85D99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399873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BADD3-62F8-40E5-A5AD-9419934F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674" y="304800"/>
            <a:ext cx="8493126" cy="1216025"/>
          </a:xfrm>
        </p:spPr>
        <p:txBody>
          <a:bodyPr/>
          <a:lstStyle/>
          <a:p>
            <a:r>
              <a:rPr lang="en-US" sz="3600" dirty="0"/>
              <a:t>Selected Pro Security Features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5523-D407-478C-9702-937F14E2D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PHP File Change Scanner</a:t>
            </a:r>
          </a:p>
          <a:p>
            <a:r>
              <a:rPr lang="en-US" sz="2000" dirty="0"/>
              <a:t>Protect against common file injection attacks</a:t>
            </a:r>
          </a:p>
          <a:p>
            <a:r>
              <a:rPr lang="en-US" sz="2000" dirty="0"/>
              <a:t>Protect against SQL injection attacks</a:t>
            </a:r>
          </a:p>
          <a:p>
            <a:r>
              <a:rPr lang="en-US" sz="2000" dirty="0"/>
              <a:t>Block cross site scripting</a:t>
            </a:r>
          </a:p>
          <a:p>
            <a:r>
              <a:rPr lang="en-US" sz="2000" dirty="0"/>
              <a:t>Uploads scanner</a:t>
            </a:r>
          </a:p>
          <a:p>
            <a:r>
              <a:rPr lang="en-US" sz="2000" dirty="0"/>
              <a:t>Disable PHP Easter Eggs</a:t>
            </a:r>
          </a:p>
          <a:p>
            <a:r>
              <a:rPr lang="en-US" sz="2000" dirty="0"/>
              <a:t>Disable directory listings</a:t>
            </a:r>
          </a:p>
          <a:p>
            <a:r>
              <a:rPr lang="en-US" sz="2000" dirty="0"/>
              <a:t>Block security-sensitive files (e.g., php.ini)</a:t>
            </a:r>
          </a:p>
          <a:p>
            <a:r>
              <a:rPr lang="en-US" sz="2000" dirty="0"/>
              <a:t>Block user-specific agents</a:t>
            </a:r>
          </a:p>
          <a:p>
            <a:r>
              <a:rPr lang="en-US" sz="2000" dirty="0"/>
              <a:t>Schedule cleanup of temporary directory and sessions table</a:t>
            </a:r>
          </a:p>
          <a:p>
            <a:r>
              <a:rPr lang="en-US" sz="2000" dirty="0"/>
              <a:t>Emergency Off-Line Switch</a:t>
            </a:r>
          </a:p>
          <a:p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12BC3-C7A9-4816-B9D3-F7750487F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BA737-D908-449B-A924-137DE260D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426255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8FFB6-F9C6-4683-9AEA-4051157B7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674" y="304800"/>
            <a:ext cx="8416925" cy="1216025"/>
          </a:xfrm>
        </p:spPr>
        <p:txBody>
          <a:bodyPr/>
          <a:lstStyle/>
          <a:p>
            <a:r>
              <a:rPr lang="en-US" sz="3600" dirty="0"/>
              <a:t>Selected Pro Security Features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68D9C-4002-4151-A25B-EAF6E213B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Logging of security exceptions</a:t>
            </a:r>
          </a:p>
          <a:p>
            <a:r>
              <a:rPr lang="en-US" sz="2000" dirty="0"/>
              <a:t>Auto-ban IPs causing excessive security exceptions</a:t>
            </a:r>
          </a:p>
          <a:p>
            <a:r>
              <a:rPr lang="en-US" sz="2000" dirty="0"/>
              <a:t>Email notification of security exceptions, admin logins</a:t>
            </a:r>
          </a:p>
          <a:p>
            <a:r>
              <a:rPr lang="en-US" sz="2000" dirty="0"/>
              <a:t>Forbid / monitor front-end super admin login, super-admin creation, editing user credentials</a:t>
            </a:r>
          </a:p>
          <a:p>
            <a:r>
              <a:rPr lang="en-US" sz="2000" dirty="0"/>
              <a:t>IP deny list</a:t>
            </a:r>
          </a:p>
          <a:p>
            <a:r>
              <a:rPr lang="en-US" sz="2000" dirty="0"/>
              <a:t>Administrator IP exclusive allow list</a:t>
            </a:r>
          </a:p>
          <a:p>
            <a:r>
              <a:rPr lang="en-US" sz="2000" dirty="0"/>
              <a:t>Admin secret URL parameter</a:t>
            </a:r>
          </a:p>
          <a:p>
            <a:r>
              <a:rPr lang="en-US" sz="2000" dirty="0"/>
              <a:t>Block access to Joomla! Extensions installer</a:t>
            </a:r>
          </a:p>
          <a:p>
            <a:r>
              <a:rPr lang="en-US" sz="2000" dirty="0"/>
              <a:t>Block template=foo, </a:t>
            </a:r>
            <a:r>
              <a:rPr lang="en-US" sz="2000" dirty="0" err="1"/>
              <a:t>tmpl</a:t>
            </a:r>
            <a:r>
              <a:rPr lang="en-US" sz="2000" dirty="0"/>
              <a:t>=foo template switch</a:t>
            </a:r>
          </a:p>
          <a:p>
            <a:r>
              <a:rPr lang="en-US" sz="2000" dirty="0"/>
              <a:t>Project Honeypot integration 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02C48-5F47-48A2-A72E-457A8AA51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B0AD30-E2A9-48CB-8910-09AF99E3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882957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5F5D4-B2F6-4045-8F2F-EDAE93258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Selected Pro SEO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D051A-39B8-4E74-8993-BD75A83C9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Redirect old URLs or make URL </a:t>
            </a:r>
            <a:r>
              <a:rPr lang="en-US" sz="2400" dirty="0" err="1"/>
              <a:t>shortener</a:t>
            </a:r>
            <a:endParaRPr lang="en-US" sz="2400" dirty="0"/>
          </a:p>
          <a:p>
            <a:r>
              <a:rPr lang="en-US" sz="2400" dirty="0"/>
              <a:t>Optimize expiration time</a:t>
            </a:r>
          </a:p>
          <a:p>
            <a:r>
              <a:rPr lang="en-US" sz="2400" dirty="0"/>
              <a:t>Compress static resources</a:t>
            </a:r>
          </a:p>
          <a:p>
            <a:pPr lvl="1"/>
            <a:r>
              <a:rPr lang="en-US" sz="2000" dirty="0"/>
              <a:t>Images, </a:t>
            </a:r>
            <a:r>
              <a:rPr lang="en-US" sz="2000" dirty="0" err="1"/>
              <a:t>css</a:t>
            </a:r>
            <a:r>
              <a:rPr lang="en-US" sz="2000" dirty="0"/>
              <a:t>, </a:t>
            </a:r>
            <a:r>
              <a:rPr lang="en-US" sz="2000" dirty="0" err="1"/>
              <a:t>js</a:t>
            </a:r>
            <a:endParaRPr lang="en-US" sz="2000" dirty="0"/>
          </a:p>
          <a:p>
            <a:r>
              <a:rPr lang="en-US" sz="2400" dirty="0"/>
              <a:t>Redirect </a:t>
            </a:r>
            <a:r>
              <a:rPr lang="en-US" sz="2400" dirty="0" err="1"/>
              <a:t>index.php</a:t>
            </a:r>
            <a:r>
              <a:rPr lang="en-US" sz="2400" dirty="0"/>
              <a:t> to site root</a:t>
            </a:r>
          </a:p>
          <a:p>
            <a:r>
              <a:rPr lang="en-US" sz="2400" dirty="0"/>
              <a:t>Redirect www / non-www</a:t>
            </a:r>
          </a:p>
          <a:p>
            <a:r>
              <a:rPr lang="en-US" sz="2400" dirty="0"/>
              <a:t>Redirect old domain name to new domain </a:t>
            </a:r>
          </a:p>
          <a:p>
            <a:r>
              <a:rPr lang="en-US" sz="2400" dirty="0"/>
              <a:t>Force HTTPS for specific URLs even when Joomla doesn’t let you</a:t>
            </a:r>
          </a:p>
          <a:p>
            <a:r>
              <a:rPr lang="en-US" sz="2400" dirty="0"/>
              <a:t>Force HSTS header</a:t>
            </a:r>
          </a:p>
          <a:p>
            <a:endParaRPr lang="en-US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BAC9D-D8E5-4443-BF91-925752AE2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29B61A-8105-4675-A3AC-97FDA9F86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229270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3CA52-EE21-4F64-AF79-A82AE8125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–Admin Tools Pro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D2FCF-49BC-4EBB-B420-F6D3C12BA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URL parameter</a:t>
            </a:r>
          </a:p>
          <a:p>
            <a:pPr lvl="1"/>
            <a:r>
              <a:rPr lang="en-US" sz="1600" dirty="0"/>
              <a:t>Without it – nobody sees the login page</a:t>
            </a:r>
          </a:p>
          <a:p>
            <a:r>
              <a:rPr lang="en-US" sz="1800" dirty="0"/>
              <a:t>Set Offline</a:t>
            </a:r>
          </a:p>
          <a:p>
            <a:pPr lvl="1"/>
            <a:r>
              <a:rPr lang="en-US" sz="1600" dirty="0"/>
              <a:t>Locks out everybody other than from my current IP until I put it back online</a:t>
            </a:r>
          </a:p>
          <a:p>
            <a:r>
              <a:rPr lang="en-US" sz="1800" dirty="0"/>
              <a:t>Master Password</a:t>
            </a:r>
          </a:p>
          <a:p>
            <a:pPr lvl="1"/>
            <a:r>
              <a:rPr lang="en-US" sz="1600" dirty="0"/>
              <a:t>Keep other users / admins from messing with Admin Tools settings</a:t>
            </a:r>
          </a:p>
          <a:p>
            <a:pPr lvl="1"/>
            <a:r>
              <a:rPr lang="en-US" sz="1600" dirty="0"/>
              <a:t>You can adjust which features to protect or ALL</a:t>
            </a:r>
          </a:p>
          <a:p>
            <a:pPr lvl="1"/>
            <a:r>
              <a:rPr lang="en-US" sz="1600" dirty="0"/>
              <a:t>If you lose it, you can read it from the database</a:t>
            </a:r>
          </a:p>
          <a:p>
            <a:r>
              <a:rPr lang="en-US" sz="1800" dirty="0"/>
              <a:t>Password Protect Administrator</a:t>
            </a:r>
          </a:p>
          <a:p>
            <a:pPr lvl="1"/>
            <a:r>
              <a:rPr lang="en-US" sz="1600" dirty="0"/>
              <a:t>Puts username and password on admin folder, using Apache .</a:t>
            </a:r>
            <a:r>
              <a:rPr lang="en-US" sz="1600" dirty="0" err="1"/>
              <a:t>htaccess</a:t>
            </a:r>
            <a:r>
              <a:rPr lang="en-US" sz="1600" dirty="0"/>
              <a:t> and .</a:t>
            </a:r>
            <a:r>
              <a:rPr lang="en-US" sz="1600" dirty="0" err="1"/>
              <a:t>htpasswd</a:t>
            </a:r>
            <a:r>
              <a:rPr lang="en-US" sz="1600" dirty="0"/>
              <a:t> files --- so not on IIS servers</a:t>
            </a:r>
          </a:p>
          <a:p>
            <a:pPr lvl="1"/>
            <a:r>
              <a:rPr lang="en-US" sz="1600" dirty="0"/>
              <a:t>NOTE: watch out if moving a site to IIS</a:t>
            </a:r>
          </a:p>
          <a:p>
            <a:pPr lvl="1"/>
            <a:r>
              <a:rPr lang="en-US" sz="1600" dirty="0"/>
              <a:t>Can unprotect just as easily beforehand</a:t>
            </a:r>
          </a:p>
          <a:p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8DEB2-8E36-4585-8C7D-4EE60A3DB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4D328D-0789-4147-9FBC-72519187A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727768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E2FC9-3690-4F2C-99E1-D91AFFED4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– Admin Tools Pro .</a:t>
            </a:r>
            <a:r>
              <a:rPr lang="en-US" dirty="0" err="1"/>
              <a:t>htaccess</a:t>
            </a:r>
            <a:r>
              <a:rPr lang="en-US" dirty="0"/>
              <a:t> maker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DB1F1-3EA1-4E72-A9B4-BD616AA84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318" y="1749425"/>
            <a:ext cx="8001000" cy="4267200"/>
          </a:xfrm>
        </p:spPr>
        <p:txBody>
          <a:bodyPr/>
          <a:lstStyle/>
          <a:p>
            <a:r>
              <a:rPr lang="en-US" sz="1600" dirty="0"/>
              <a:t>.</a:t>
            </a:r>
            <a:r>
              <a:rPr lang="en-US" sz="1600" dirty="0" err="1"/>
              <a:t>htaccess</a:t>
            </a:r>
            <a:r>
              <a:rPr lang="en-US" sz="1600" dirty="0"/>
              <a:t> Maker – hugely useful</a:t>
            </a:r>
          </a:p>
          <a:p>
            <a:pPr lvl="1"/>
            <a:r>
              <a:rPr lang="en-US" sz="1400" dirty="0">
                <a:hlinkClick r:id="rId2"/>
              </a:rPr>
              <a:t>https://www.akeebabackup.com/documentation/admin-tools/htaccess-maker.html</a:t>
            </a:r>
            <a:endParaRPr lang="en-US" sz="1400" dirty="0"/>
          </a:p>
          <a:p>
            <a:pPr lvl="1"/>
            <a:r>
              <a:rPr lang="en-US" sz="1400" dirty="0"/>
              <a:t>Defaults are a good start – protects from a lot of malicious things</a:t>
            </a:r>
          </a:p>
          <a:p>
            <a:pPr lvl="1"/>
            <a:r>
              <a:rPr lang="en-US" sz="1400" dirty="0"/>
              <a:t>It DOES rename the current .</a:t>
            </a:r>
            <a:r>
              <a:rPr lang="en-US" sz="1400" dirty="0" err="1"/>
              <a:t>htaccess</a:t>
            </a:r>
            <a:r>
              <a:rPr lang="en-US" sz="1400" dirty="0"/>
              <a:t> so you can go back in and restore it if it does not work OK</a:t>
            </a:r>
          </a:p>
          <a:p>
            <a:pPr lvl="1"/>
            <a:r>
              <a:rPr lang="en-US" sz="1400" dirty="0"/>
              <a:t>But CHECK that the site is working!</a:t>
            </a:r>
          </a:p>
          <a:p>
            <a:pPr lvl="1"/>
            <a:r>
              <a:rPr lang="en-US" sz="1400" dirty="0"/>
              <a:t>Usually you need to customize “Allow direct access, including .php files, to these directories” to include certain template folders and to </a:t>
            </a:r>
            <a:r>
              <a:rPr lang="en-US" sz="1400" dirty="0" err="1"/>
              <a:t>mysites</a:t>
            </a:r>
            <a:r>
              <a:rPr lang="en-US" sz="1400" dirty="0"/>
              <a:t> or similar, but allow other folders to be blocked</a:t>
            </a:r>
          </a:p>
          <a:p>
            <a:pPr lvl="1"/>
            <a:r>
              <a:rPr lang="en-US" sz="1400" dirty="0"/>
              <a:t>You need to adjust Base directory of the site if not in root</a:t>
            </a:r>
          </a:p>
          <a:p>
            <a:pPr lvl="1"/>
            <a:r>
              <a:rPr lang="en-US" sz="1400" dirty="0"/>
              <a:t>Probably want to use it to set a long expiration for static resources</a:t>
            </a:r>
          </a:p>
          <a:p>
            <a:pPr lvl="2"/>
            <a:r>
              <a:rPr lang="en-US" sz="1100" dirty="0"/>
              <a:t>It hard codes expiration dates based on Google and Yahoo performance recommendations</a:t>
            </a:r>
          </a:p>
          <a:p>
            <a:pPr lvl="1"/>
            <a:r>
              <a:rPr lang="en-US" sz="1400" dirty="0"/>
              <a:t>Probably want to compress static resources and Force </a:t>
            </a:r>
            <a:r>
              <a:rPr lang="en-US" sz="1400" dirty="0" err="1"/>
              <a:t>Gzip</a:t>
            </a:r>
            <a:r>
              <a:rPr lang="en-US" sz="1400" dirty="0"/>
              <a:t> for mangled Accept-Encoding headers</a:t>
            </a:r>
          </a:p>
          <a:p>
            <a:pPr lvl="2"/>
            <a:r>
              <a:rPr lang="en-US" sz="1100" dirty="0"/>
              <a:t>Speeds up the site</a:t>
            </a:r>
          </a:p>
          <a:p>
            <a:pPr lvl="1"/>
            <a:r>
              <a:rPr lang="en-US" sz="1400" dirty="0"/>
              <a:t>You may want to use it to redirect an old domain name to a new one IF they are in the same hosting account.  (If on a different hosting account, create a .</a:t>
            </a:r>
            <a:r>
              <a:rPr lang="en-US" sz="1400" dirty="0" err="1"/>
              <a:t>htaccess</a:t>
            </a:r>
            <a:r>
              <a:rPr lang="en-US" sz="1400" dirty="0"/>
              <a:t> in the old account to point to the new one with a 301 redirect.)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97427-FBAE-4AF1-9330-31C28C42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6/21/2020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515C2-B139-4B57-94C3-8BFF55861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FE47D-1719-4ABD-8A2E-77F4BB0DFC6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3675009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57919</TotalTime>
  <Words>1147</Words>
  <Application>Microsoft Office PowerPoint</Application>
  <PresentationFormat>On-screen Show (4:3)</PresentationFormat>
  <Paragraphs>176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Verdana</vt:lpstr>
      <vt:lpstr>Wingdings</vt:lpstr>
      <vt:lpstr>Profile</vt:lpstr>
      <vt:lpstr>Akeeba Admintools and LoginGuard</vt:lpstr>
      <vt:lpstr>Agenda</vt:lpstr>
      <vt:lpstr>Akeeba Admin Tools</vt:lpstr>
      <vt:lpstr>Selected Features (both Core and Pro)</vt:lpstr>
      <vt:lpstr>Selected Pro Security Features (1)</vt:lpstr>
      <vt:lpstr>Selected Pro Security Features (2)</vt:lpstr>
      <vt:lpstr>Selected Pro SEO Features</vt:lpstr>
      <vt:lpstr>Demo –Admin Tools Pro (1)</vt:lpstr>
      <vt:lpstr>Demo – Admin Tools Pro .htaccess maker</vt:lpstr>
      <vt:lpstr>Demo – Admin Tools Web Application Firewall</vt:lpstr>
      <vt:lpstr>Admin Tools Other Goodies</vt:lpstr>
      <vt:lpstr>Now you’re locked out…</vt:lpstr>
      <vt:lpstr>Your site isn’t working…</vt:lpstr>
      <vt:lpstr>Akeeba LoginGuard (Separate Extension, not part of Admin Tools)</vt:lpstr>
      <vt:lpstr>Akeeba LoginGuard</vt:lpstr>
    </vt:vector>
  </TitlesOfParts>
  <Company>Ursa Major Consulting,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Joomla! Web Security</dc:title>
  <dc:creator>Dorothy Firsching</dc:creator>
  <cp:lastModifiedBy>Dorothy Firsching</cp:lastModifiedBy>
  <cp:revision>383</cp:revision>
  <dcterms:created xsi:type="dcterms:W3CDTF">2011-12-29T03:18:07Z</dcterms:created>
  <dcterms:modified xsi:type="dcterms:W3CDTF">2020-06-22T01:52:08Z</dcterms:modified>
</cp:coreProperties>
</file>