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7"/>
  </p:notesMasterIdLst>
  <p:sldIdLst>
    <p:sldId id="256" r:id="rId2"/>
    <p:sldId id="269" r:id="rId3"/>
    <p:sldId id="288" r:id="rId4"/>
    <p:sldId id="290" r:id="rId5"/>
    <p:sldId id="328" r:id="rId6"/>
    <p:sldId id="329" r:id="rId7"/>
    <p:sldId id="292" r:id="rId8"/>
    <p:sldId id="293" r:id="rId9"/>
    <p:sldId id="317" r:id="rId10"/>
    <p:sldId id="312" r:id="rId11"/>
    <p:sldId id="331" r:id="rId12"/>
    <p:sldId id="323" r:id="rId13"/>
    <p:sldId id="327" r:id="rId14"/>
    <p:sldId id="326" r:id="rId15"/>
    <p:sldId id="325"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62" autoAdjust="0"/>
    <p:restoredTop sz="94660"/>
  </p:normalViewPr>
  <p:slideViewPr>
    <p:cSldViewPr>
      <p:cViewPr varScale="1">
        <p:scale>
          <a:sx n="99" d="100"/>
          <a:sy n="99" d="100"/>
        </p:scale>
        <p:origin x="-25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77C9288-AAE9-4F9D-809D-DF668FFE1900}" type="slidenum">
              <a:rPr lang="en-US" altLang="en-US"/>
              <a:pPr/>
              <a:t>‹#›</a:t>
            </a:fld>
            <a:endParaRPr lang="en-US" altLang="en-US"/>
          </a:p>
        </p:txBody>
      </p:sp>
    </p:spTree>
    <p:extLst>
      <p:ext uri="{BB962C8B-B14F-4D97-AF65-F5344CB8AC3E}">
        <p14:creationId xmlns:p14="http://schemas.microsoft.com/office/powerpoint/2010/main" val="35942120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593F57-C6E5-4C80-A43A-8679AE091B67}" type="slidenum">
              <a:rPr lang="en-US" altLang="en-US"/>
              <a:pPr/>
              <a:t>1</a:t>
            </a:fld>
            <a:endParaRPr lang="en-US" alt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788413-6575-47AA-A8E8-272FFFF6DFA0}" type="slidenum">
              <a:rPr lang="en-US" altLang="en-US"/>
              <a:pPr/>
              <a:t>2</a:t>
            </a:fld>
            <a:endParaRPr lang="en-US" alt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685800" y="990600"/>
            <a:ext cx="7772400" cy="1371600"/>
          </a:xfrm>
        </p:spPr>
        <p:txBody>
          <a:bodyPr/>
          <a:lstStyle>
            <a:lvl1pPr>
              <a:defRPr sz="4000"/>
            </a:lvl1pPr>
          </a:lstStyle>
          <a:p>
            <a:pPr lvl="0"/>
            <a:r>
              <a:rPr lang="en-US" altLang="en-US" noProof="0" smtClean="0"/>
              <a:t>Click to edit Master title style</a:t>
            </a:r>
          </a:p>
        </p:txBody>
      </p:sp>
      <p:sp>
        <p:nvSpPr>
          <p:cNvPr id="6758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pPr lvl="0"/>
            <a:r>
              <a:rPr lang="en-US" altLang="en-US" noProof="0" smtClean="0"/>
              <a:t>Click to edit Master subtitle style</a:t>
            </a:r>
          </a:p>
        </p:txBody>
      </p:sp>
      <p:sp>
        <p:nvSpPr>
          <p:cNvPr id="67588" name="Rectangle 4"/>
          <p:cNvSpPr>
            <a:spLocks noGrp="1" noChangeArrowheads="1"/>
          </p:cNvSpPr>
          <p:nvPr>
            <p:ph type="dt" sz="half" idx="2"/>
          </p:nvPr>
        </p:nvSpPr>
        <p:spPr>
          <a:xfrm>
            <a:off x="685800" y="6248400"/>
            <a:ext cx="1905000" cy="457200"/>
          </a:xfrm>
        </p:spPr>
        <p:txBody>
          <a:bodyPr/>
          <a:lstStyle>
            <a:lvl1pPr>
              <a:defRPr/>
            </a:lvl1pPr>
          </a:lstStyle>
          <a:p>
            <a:r>
              <a:rPr lang="en-US" altLang="en-US" smtClean="0"/>
              <a:t>3-25-2019</a:t>
            </a:r>
            <a:endParaRPr lang="en-US" altLang="en-US"/>
          </a:p>
        </p:txBody>
      </p:sp>
      <p:sp>
        <p:nvSpPr>
          <p:cNvPr id="67589" name="Rectangle 5"/>
          <p:cNvSpPr>
            <a:spLocks noGrp="1" noChangeArrowheads="1"/>
          </p:cNvSpPr>
          <p:nvPr>
            <p:ph type="ftr" sz="quarter" idx="3"/>
          </p:nvPr>
        </p:nvSpPr>
        <p:spPr>
          <a:xfrm>
            <a:off x="3124200" y="6248400"/>
            <a:ext cx="2895600" cy="457200"/>
          </a:xfrm>
        </p:spPr>
        <p:txBody>
          <a:bodyPr/>
          <a:lstStyle>
            <a:lvl1pPr>
              <a:defRPr/>
            </a:lvl1pPr>
          </a:lstStyle>
          <a:p>
            <a:r>
              <a:rPr lang="en-US" altLang="en-US"/>
              <a:t>www.ursamajorconsulting.com</a:t>
            </a:r>
          </a:p>
        </p:txBody>
      </p:sp>
      <p:sp>
        <p:nvSpPr>
          <p:cNvPr id="67590" name="Rectangle 6"/>
          <p:cNvSpPr>
            <a:spLocks noGrp="1" noChangeArrowheads="1"/>
          </p:cNvSpPr>
          <p:nvPr>
            <p:ph type="sldNum" sz="quarter" idx="4"/>
          </p:nvPr>
        </p:nvSpPr>
        <p:spPr>
          <a:xfrm>
            <a:off x="6553200" y="6248400"/>
            <a:ext cx="1905000" cy="457200"/>
          </a:xfrm>
        </p:spPr>
        <p:txBody>
          <a:bodyPr/>
          <a:lstStyle>
            <a:lvl1pPr>
              <a:defRPr/>
            </a:lvl1pPr>
          </a:lstStyle>
          <a:p>
            <a:fld id="{BB6079D7-1E80-4BFD-8951-21910A7325BF}" type="slidenum">
              <a:rPr lang="en-US" altLang="en-US"/>
              <a:pPr/>
              <a:t>‹#›</a:t>
            </a:fld>
            <a:endParaRPr lang="en-US" altLang="en-US"/>
          </a:p>
        </p:txBody>
      </p:sp>
      <p:sp>
        <p:nvSpPr>
          <p:cNvPr id="67591" name="AutoShape 7"/>
          <p:cNvSpPr>
            <a:spLocks noChangeArrowheads="1"/>
          </p:cNvSpPr>
          <p:nvPr/>
        </p:nvSpPr>
        <p:spPr bwMode="auto">
          <a:xfrm>
            <a:off x="685800" y="2393950"/>
            <a:ext cx="77724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itchFamily="18" charset="0"/>
            </a:endParaRPr>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89F429F5-3E81-47B5-BF63-42201FCBB19A}" type="slidenum">
              <a:rPr lang="en-US" altLang="en-US"/>
              <a:pPr/>
              <a:t>‹#›</a:t>
            </a:fld>
            <a:endParaRPr lang="en-US" altLang="en-US"/>
          </a:p>
        </p:txBody>
      </p:sp>
    </p:spTree>
    <p:extLst>
      <p:ext uri="{BB962C8B-B14F-4D97-AF65-F5344CB8AC3E}">
        <p14:creationId xmlns:p14="http://schemas.microsoft.com/office/powerpoint/2010/main" val="2242094858"/>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A13D62F7-41C4-42DD-8FAD-340AF2106F36}" type="slidenum">
              <a:rPr lang="en-US" altLang="en-US"/>
              <a:pPr/>
              <a:t>‹#›</a:t>
            </a:fld>
            <a:endParaRPr lang="en-US" altLang="en-US"/>
          </a:p>
        </p:txBody>
      </p:sp>
    </p:spTree>
    <p:extLst>
      <p:ext uri="{BB962C8B-B14F-4D97-AF65-F5344CB8AC3E}">
        <p14:creationId xmlns:p14="http://schemas.microsoft.com/office/powerpoint/2010/main" val="2896864360"/>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66738" y="304800"/>
            <a:ext cx="8008937"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1981200" cy="476250"/>
          </a:xfrm>
        </p:spPr>
        <p:txBody>
          <a:bodyPr/>
          <a:lstStyle>
            <a:lvl1pPr>
              <a:defRPr/>
            </a:lvl1pPr>
          </a:lstStyle>
          <a:p>
            <a:r>
              <a:rPr lang="en-US" altLang="en-US" smtClean="0"/>
              <a:t>3-25-2019</a:t>
            </a:r>
            <a:endParaRPr lang="en-US" alt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r>
              <a:rPr lang="en-US" altLang="en-US"/>
              <a:t>www.ursamajorconsulting.com</a:t>
            </a:r>
          </a:p>
        </p:txBody>
      </p:sp>
      <p:sp>
        <p:nvSpPr>
          <p:cNvPr id="5" name="Slide Number Placeholder 4"/>
          <p:cNvSpPr>
            <a:spLocks noGrp="1"/>
          </p:cNvSpPr>
          <p:nvPr>
            <p:ph type="sldNum" sz="quarter" idx="12"/>
          </p:nvPr>
        </p:nvSpPr>
        <p:spPr>
          <a:xfrm>
            <a:off x="6553200" y="6245225"/>
            <a:ext cx="1981200" cy="476250"/>
          </a:xfrm>
        </p:spPr>
        <p:txBody>
          <a:bodyPr/>
          <a:lstStyle>
            <a:lvl1pPr>
              <a:defRPr/>
            </a:lvl1pPr>
          </a:lstStyle>
          <a:p>
            <a:fld id="{2476603C-1BBE-4265-932F-232B54A44EFF}" type="slidenum">
              <a:rPr lang="en-US" altLang="en-US"/>
              <a:pPr/>
              <a:t>‹#›</a:t>
            </a:fld>
            <a:endParaRPr lang="en-US" altLang="en-US"/>
          </a:p>
        </p:txBody>
      </p:sp>
    </p:spTree>
    <p:extLst>
      <p:ext uri="{BB962C8B-B14F-4D97-AF65-F5344CB8AC3E}">
        <p14:creationId xmlns:p14="http://schemas.microsoft.com/office/powerpoint/2010/main" val="8608769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A01FE47D-1719-4ABD-8A2E-77F4BB0DFC6B}" type="slidenum">
              <a:rPr lang="en-US" altLang="en-US"/>
              <a:pPr/>
              <a:t>‹#›</a:t>
            </a:fld>
            <a:endParaRPr lang="en-US" altLang="en-US"/>
          </a:p>
        </p:txBody>
      </p:sp>
    </p:spTree>
    <p:extLst>
      <p:ext uri="{BB962C8B-B14F-4D97-AF65-F5344CB8AC3E}">
        <p14:creationId xmlns:p14="http://schemas.microsoft.com/office/powerpoint/2010/main" val="2050980562"/>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www.ursamajorconsulting.com</a:t>
            </a:r>
          </a:p>
        </p:txBody>
      </p:sp>
      <p:sp>
        <p:nvSpPr>
          <p:cNvPr id="6" name="Slide Number Placeholder 5"/>
          <p:cNvSpPr>
            <a:spLocks noGrp="1"/>
          </p:cNvSpPr>
          <p:nvPr>
            <p:ph type="sldNum" sz="quarter" idx="12"/>
          </p:nvPr>
        </p:nvSpPr>
        <p:spPr/>
        <p:txBody>
          <a:bodyPr/>
          <a:lstStyle>
            <a:lvl1pPr>
              <a:defRPr/>
            </a:lvl1pPr>
          </a:lstStyle>
          <a:p>
            <a:fld id="{8A02450F-A06F-44C0-9AB6-3E04C3B8399D}" type="slidenum">
              <a:rPr lang="en-US" altLang="en-US"/>
              <a:pPr/>
              <a:t>‹#›</a:t>
            </a:fld>
            <a:endParaRPr lang="en-US" altLang="en-US"/>
          </a:p>
        </p:txBody>
      </p:sp>
    </p:spTree>
    <p:extLst>
      <p:ext uri="{BB962C8B-B14F-4D97-AF65-F5344CB8AC3E}">
        <p14:creationId xmlns:p14="http://schemas.microsoft.com/office/powerpoint/2010/main" val="3000720787"/>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3-25-2019</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www.ursamajorconsulting.com</a:t>
            </a:r>
          </a:p>
        </p:txBody>
      </p:sp>
      <p:sp>
        <p:nvSpPr>
          <p:cNvPr id="7" name="Slide Number Placeholder 6"/>
          <p:cNvSpPr>
            <a:spLocks noGrp="1"/>
          </p:cNvSpPr>
          <p:nvPr>
            <p:ph type="sldNum" sz="quarter" idx="12"/>
          </p:nvPr>
        </p:nvSpPr>
        <p:spPr/>
        <p:txBody>
          <a:bodyPr/>
          <a:lstStyle>
            <a:lvl1pPr>
              <a:defRPr/>
            </a:lvl1pPr>
          </a:lstStyle>
          <a:p>
            <a:fld id="{F048A391-9F9C-4EEC-BDB7-8C5225CBD88C}" type="slidenum">
              <a:rPr lang="en-US" altLang="en-US"/>
              <a:pPr/>
              <a:t>‹#›</a:t>
            </a:fld>
            <a:endParaRPr lang="en-US" altLang="en-US"/>
          </a:p>
        </p:txBody>
      </p:sp>
    </p:spTree>
    <p:extLst>
      <p:ext uri="{BB962C8B-B14F-4D97-AF65-F5344CB8AC3E}">
        <p14:creationId xmlns:p14="http://schemas.microsoft.com/office/powerpoint/2010/main" val="35617470"/>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3-25-2019</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www.ursamajorconsulting.com</a:t>
            </a:r>
          </a:p>
        </p:txBody>
      </p:sp>
      <p:sp>
        <p:nvSpPr>
          <p:cNvPr id="9" name="Slide Number Placeholder 8"/>
          <p:cNvSpPr>
            <a:spLocks noGrp="1"/>
          </p:cNvSpPr>
          <p:nvPr>
            <p:ph type="sldNum" sz="quarter" idx="12"/>
          </p:nvPr>
        </p:nvSpPr>
        <p:spPr/>
        <p:txBody>
          <a:bodyPr/>
          <a:lstStyle>
            <a:lvl1pPr>
              <a:defRPr/>
            </a:lvl1pPr>
          </a:lstStyle>
          <a:p>
            <a:fld id="{714EB040-9F88-42D6-A818-C64C42A3DEBA}" type="slidenum">
              <a:rPr lang="en-US" altLang="en-US"/>
              <a:pPr/>
              <a:t>‹#›</a:t>
            </a:fld>
            <a:endParaRPr lang="en-US" altLang="en-US"/>
          </a:p>
        </p:txBody>
      </p:sp>
    </p:spTree>
    <p:extLst>
      <p:ext uri="{BB962C8B-B14F-4D97-AF65-F5344CB8AC3E}">
        <p14:creationId xmlns:p14="http://schemas.microsoft.com/office/powerpoint/2010/main" val="1049806522"/>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3-25-2019</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www.ursamajorconsulting.com</a:t>
            </a:r>
          </a:p>
        </p:txBody>
      </p:sp>
      <p:sp>
        <p:nvSpPr>
          <p:cNvPr id="5" name="Slide Number Placeholder 4"/>
          <p:cNvSpPr>
            <a:spLocks noGrp="1"/>
          </p:cNvSpPr>
          <p:nvPr>
            <p:ph type="sldNum" sz="quarter" idx="12"/>
          </p:nvPr>
        </p:nvSpPr>
        <p:spPr/>
        <p:txBody>
          <a:bodyPr/>
          <a:lstStyle>
            <a:lvl1pPr>
              <a:defRPr/>
            </a:lvl1pPr>
          </a:lstStyle>
          <a:p>
            <a:fld id="{F66E7B07-6842-4CFC-948A-BCA535F8F865}" type="slidenum">
              <a:rPr lang="en-US" altLang="en-US"/>
              <a:pPr/>
              <a:t>‹#›</a:t>
            </a:fld>
            <a:endParaRPr lang="en-US" altLang="en-US"/>
          </a:p>
        </p:txBody>
      </p:sp>
    </p:spTree>
    <p:extLst>
      <p:ext uri="{BB962C8B-B14F-4D97-AF65-F5344CB8AC3E}">
        <p14:creationId xmlns:p14="http://schemas.microsoft.com/office/powerpoint/2010/main" val="24755368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3-25-2019</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www.ursamajorconsulting.com</a:t>
            </a:r>
          </a:p>
        </p:txBody>
      </p:sp>
      <p:sp>
        <p:nvSpPr>
          <p:cNvPr id="4" name="Slide Number Placeholder 3"/>
          <p:cNvSpPr>
            <a:spLocks noGrp="1"/>
          </p:cNvSpPr>
          <p:nvPr>
            <p:ph type="sldNum" sz="quarter" idx="12"/>
          </p:nvPr>
        </p:nvSpPr>
        <p:spPr/>
        <p:txBody>
          <a:bodyPr/>
          <a:lstStyle>
            <a:lvl1pPr>
              <a:defRPr/>
            </a:lvl1pPr>
          </a:lstStyle>
          <a:p>
            <a:fld id="{9694C4F8-F011-495D-8911-2004F70169C5}" type="slidenum">
              <a:rPr lang="en-US" altLang="en-US"/>
              <a:pPr/>
              <a:t>‹#›</a:t>
            </a:fld>
            <a:endParaRPr lang="en-US" altLang="en-US"/>
          </a:p>
        </p:txBody>
      </p:sp>
    </p:spTree>
    <p:extLst>
      <p:ext uri="{BB962C8B-B14F-4D97-AF65-F5344CB8AC3E}">
        <p14:creationId xmlns:p14="http://schemas.microsoft.com/office/powerpoint/2010/main" val="495728334"/>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3-25-2019</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www.ursamajorconsulting.com</a:t>
            </a:r>
          </a:p>
        </p:txBody>
      </p:sp>
      <p:sp>
        <p:nvSpPr>
          <p:cNvPr id="7" name="Slide Number Placeholder 6"/>
          <p:cNvSpPr>
            <a:spLocks noGrp="1"/>
          </p:cNvSpPr>
          <p:nvPr>
            <p:ph type="sldNum" sz="quarter" idx="12"/>
          </p:nvPr>
        </p:nvSpPr>
        <p:spPr/>
        <p:txBody>
          <a:bodyPr/>
          <a:lstStyle>
            <a:lvl1pPr>
              <a:defRPr/>
            </a:lvl1pPr>
          </a:lstStyle>
          <a:p>
            <a:fld id="{1C819767-4E36-4AEA-BED8-6BAE27BF3E3F}" type="slidenum">
              <a:rPr lang="en-US" altLang="en-US"/>
              <a:pPr/>
              <a:t>‹#›</a:t>
            </a:fld>
            <a:endParaRPr lang="en-US" altLang="en-US"/>
          </a:p>
        </p:txBody>
      </p:sp>
    </p:spTree>
    <p:extLst>
      <p:ext uri="{BB962C8B-B14F-4D97-AF65-F5344CB8AC3E}">
        <p14:creationId xmlns:p14="http://schemas.microsoft.com/office/powerpoint/2010/main" val="3783147855"/>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3-25-2019</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www.ursamajorconsulting.com</a:t>
            </a:r>
          </a:p>
        </p:txBody>
      </p:sp>
      <p:sp>
        <p:nvSpPr>
          <p:cNvPr id="7" name="Slide Number Placeholder 6"/>
          <p:cNvSpPr>
            <a:spLocks noGrp="1"/>
          </p:cNvSpPr>
          <p:nvPr>
            <p:ph type="sldNum" sz="quarter" idx="12"/>
          </p:nvPr>
        </p:nvSpPr>
        <p:spPr/>
        <p:txBody>
          <a:bodyPr/>
          <a:lstStyle>
            <a:lvl1pPr>
              <a:defRPr/>
            </a:lvl1pPr>
          </a:lstStyle>
          <a:p>
            <a:fld id="{ED15F041-E894-464C-964F-338D5181BEEF}" type="slidenum">
              <a:rPr lang="en-US" altLang="en-US"/>
              <a:pPr/>
              <a:t>‹#›</a:t>
            </a:fld>
            <a:endParaRPr lang="en-US" altLang="en-US"/>
          </a:p>
        </p:txBody>
      </p:sp>
    </p:spTree>
    <p:extLst>
      <p:ext uri="{BB962C8B-B14F-4D97-AF65-F5344CB8AC3E}">
        <p14:creationId xmlns:p14="http://schemas.microsoft.com/office/powerpoint/2010/main" val="3165942556"/>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66563" name="Rectangle 3"/>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6564" name="AutoShape 4"/>
          <p:cNvSpPr>
            <a:spLocks noChangeArrowheads="1"/>
          </p:cNvSpPr>
          <p:nvPr/>
        </p:nvSpPr>
        <p:spPr bwMode="auto">
          <a:xfrm>
            <a:off x="609600" y="1566863"/>
            <a:ext cx="7958138"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itchFamily="18" charset="0"/>
            </a:endParaRPr>
          </a:p>
        </p:txBody>
      </p:sp>
      <p:sp>
        <p:nvSpPr>
          <p:cNvPr id="66565"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6"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smtClean="0"/>
              <a:t>3-25-2019</a:t>
            </a:r>
            <a:endParaRPr lang="en-US" altLang="en-US"/>
          </a:p>
        </p:txBody>
      </p:sp>
      <p:sp>
        <p:nvSpPr>
          <p:cNvPr id="66567"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a:lvl1pPr>
          </a:lstStyle>
          <a:p>
            <a:r>
              <a:rPr lang="en-US" altLang="en-US"/>
              <a:t>www.ursamajorconsulting.com</a:t>
            </a:r>
          </a:p>
        </p:txBody>
      </p:sp>
      <p:sp>
        <p:nvSpPr>
          <p:cNvPr id="66568"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A82F0F34-4646-442C-910A-37E30EF0A5B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ransition>
    <p:fade thruBlk="1"/>
  </p:transition>
  <p:timing>
    <p:tnLst>
      <p:par>
        <p:cTn id="1" dur="indefinite" restart="never" nodeType="tmRoot"/>
      </p:par>
    </p:tnLst>
  </p:timing>
  <p:hf hdr="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firsching@ursamajorconsulting.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keebabackup.com/support/admin-tools/Ticket/29326-enable-ip-workarounds-question.html" TargetMode="External"/><Relationship Id="rId2" Type="http://schemas.openxmlformats.org/officeDocument/2006/relationships/hyperlink" Target="https://www.akeebabackup.com/support/admin-tools/Ticket/28410-ip-adress-waf-auto-blocked-showing-code-not-ip.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joomla.org/announcements/release-news/5761-joomla-3-9-4-releas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joomla.org/announcements/general-news/5757-keeping-your-joomla-website-up-to-date.html" TargetMode="External"/><Relationship Id="rId2" Type="http://schemas.openxmlformats.org/officeDocument/2006/relationships/hyperlink" Target="https://www.joomla.org/announcements/general-news/5762-a-statement-on-the-recent-report-by-check-point.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mains.joomla.org/" TargetMode="External"/><Relationship Id="rId2" Type="http://schemas.openxmlformats.org/officeDocument/2006/relationships/hyperlink" Target="https://www.joomla.org/announcements/general-news/5763-because-open-source-matters-and-domains-too.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freeconferencecall.com/wall/recorded_audio?audioRecordingUrl=https://rs0000.freeconferencecall.com/storage/sgetFCC2/Hbk37/aRWpZ&amp;subscriptionId=6048440" TargetMode="External"/><Relationship Id="rId2" Type="http://schemas.openxmlformats.org/officeDocument/2006/relationships/hyperlink" Target="https://joomlausersnj.com/" TargetMode="External"/><Relationship Id="rId1" Type="http://schemas.openxmlformats.org/officeDocument/2006/relationships/slideLayout" Target="../slideLayouts/slideLayout2.xml"/><Relationship Id="rId4" Type="http://schemas.openxmlformats.org/officeDocument/2006/relationships/hyperlink" Target="https://wright.joomlashack.com/trainin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joomlausersnyc.org/" TargetMode="External"/><Relationship Id="rId2" Type="http://schemas.openxmlformats.org/officeDocument/2006/relationships/hyperlink" Target="https://joomla-day.at/de/aktuell/69-joomladay-programm-2019"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joomlausersnj.com/joomlausersnj.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ltLang="en-US" dirty="0"/>
              <a:t>www.ursamajorconsulting.com</a:t>
            </a:r>
          </a:p>
        </p:txBody>
      </p:sp>
      <p:sp>
        <p:nvSpPr>
          <p:cNvPr id="6" name="Rectangle 6"/>
          <p:cNvSpPr>
            <a:spLocks noGrp="1" noChangeArrowheads="1"/>
          </p:cNvSpPr>
          <p:nvPr>
            <p:ph type="sldNum" sz="quarter" idx="4"/>
          </p:nvPr>
        </p:nvSpPr>
        <p:spPr/>
        <p:txBody>
          <a:bodyPr/>
          <a:lstStyle/>
          <a:p>
            <a:fld id="{10D4219B-E50A-4B93-933F-2104EFE392F2}" type="slidenum">
              <a:rPr lang="en-US" altLang="en-US"/>
              <a:pPr/>
              <a:t>1</a:t>
            </a:fld>
            <a:endParaRPr lang="en-US" altLang="en-US"/>
          </a:p>
        </p:txBody>
      </p:sp>
      <p:sp>
        <p:nvSpPr>
          <p:cNvPr id="2050" name="Rectangle 2"/>
          <p:cNvSpPr>
            <a:spLocks noGrp="1" noChangeArrowheads="1"/>
          </p:cNvSpPr>
          <p:nvPr>
            <p:ph type="ctrTitle"/>
          </p:nvPr>
        </p:nvSpPr>
        <p:spPr/>
        <p:txBody>
          <a:bodyPr/>
          <a:lstStyle/>
          <a:p>
            <a:r>
              <a:rPr lang="en-US" altLang="en-US" dirty="0" smtClean="0"/>
              <a:t>Joomla! Updates</a:t>
            </a:r>
            <a:endParaRPr lang="en-US" altLang="en-US" dirty="0"/>
          </a:p>
        </p:txBody>
      </p:sp>
      <p:sp>
        <p:nvSpPr>
          <p:cNvPr id="2051" name="Rectangle 3"/>
          <p:cNvSpPr>
            <a:spLocks noGrp="1" noChangeArrowheads="1"/>
          </p:cNvSpPr>
          <p:nvPr>
            <p:ph type="subTitle" idx="1"/>
          </p:nvPr>
        </p:nvSpPr>
        <p:spPr>
          <a:xfrm>
            <a:off x="1752600" y="3352800"/>
            <a:ext cx="7010400" cy="1600200"/>
          </a:xfrm>
        </p:spPr>
        <p:txBody>
          <a:bodyPr/>
          <a:lstStyle/>
          <a:p>
            <a:pPr>
              <a:lnSpc>
                <a:spcPct val="90000"/>
              </a:lnSpc>
            </a:pPr>
            <a:r>
              <a:rPr lang="en-US" altLang="en-US" sz="2400" dirty="0"/>
              <a:t>Northern Virginia Joomla Users Group</a:t>
            </a:r>
          </a:p>
          <a:p>
            <a:pPr>
              <a:lnSpc>
                <a:spcPct val="90000"/>
              </a:lnSpc>
            </a:pPr>
            <a:r>
              <a:rPr lang="en-US" altLang="en-US" sz="2400" dirty="0" smtClean="0"/>
              <a:t>March </a:t>
            </a:r>
            <a:r>
              <a:rPr lang="en-US" altLang="en-US" sz="2400" dirty="0" smtClean="0"/>
              <a:t>2019</a:t>
            </a:r>
            <a:endParaRPr lang="en-US" altLang="en-US" sz="2400" dirty="0"/>
          </a:p>
          <a:p>
            <a:pPr>
              <a:lnSpc>
                <a:spcPct val="90000"/>
              </a:lnSpc>
            </a:pPr>
            <a:r>
              <a:rPr lang="en-US" altLang="en-US" sz="2000" dirty="0"/>
              <a:t>Dorothy Firsching, Ursa Major Consulting, LLC</a:t>
            </a:r>
          </a:p>
          <a:p>
            <a:pPr>
              <a:lnSpc>
                <a:spcPct val="90000"/>
              </a:lnSpc>
            </a:pPr>
            <a:r>
              <a:rPr lang="en-US" altLang="en-US" sz="2000" dirty="0">
                <a:hlinkClick r:id="rId3"/>
              </a:rPr>
              <a:t>dfirsching@ursamajorconsulting.com</a:t>
            </a:r>
            <a:r>
              <a:rPr lang="en-US" altLang="en-US" sz="2000" dirty="0"/>
              <a:t> </a:t>
            </a:r>
          </a:p>
        </p:txBody>
      </p:sp>
      <p:sp>
        <p:nvSpPr>
          <p:cNvPr id="2" name="Date Placeholder 1"/>
          <p:cNvSpPr>
            <a:spLocks noGrp="1"/>
          </p:cNvSpPr>
          <p:nvPr>
            <p:ph type="dt" sz="half" idx="2"/>
          </p:nvPr>
        </p:nvSpPr>
        <p:spPr/>
        <p:txBody>
          <a:bodyPr/>
          <a:lstStyle/>
          <a:p>
            <a:r>
              <a:rPr lang="en-US" altLang="en-US" smtClean="0"/>
              <a:t>3-25-2019</a:t>
            </a:r>
            <a:endParaRPr lang="en-US" altLang="en-US" dirty="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t>
            </a:r>
            <a:r>
              <a:rPr lang="en-US" dirty="0" smtClean="0"/>
              <a:t>Tidbit </a:t>
            </a:r>
            <a:r>
              <a:rPr lang="en-US" dirty="0" smtClean="0"/>
              <a:t>for the Day</a:t>
            </a:r>
            <a:endParaRPr lang="en-US" dirty="0"/>
          </a:p>
        </p:txBody>
      </p:sp>
      <p:sp>
        <p:nvSpPr>
          <p:cNvPr id="3" name="Content Placeholder 2"/>
          <p:cNvSpPr>
            <a:spLocks noGrp="1"/>
          </p:cNvSpPr>
          <p:nvPr>
            <p:ph idx="1"/>
          </p:nvPr>
        </p:nvSpPr>
        <p:spPr>
          <a:xfrm>
            <a:off x="533400" y="1752600"/>
            <a:ext cx="8001000" cy="4267200"/>
          </a:xfrm>
        </p:spPr>
        <p:txBody>
          <a:bodyPr/>
          <a:lstStyle/>
          <a:p>
            <a:r>
              <a:rPr lang="en-US" sz="1800" dirty="0" smtClean="0"/>
              <a:t>March tidbit:</a:t>
            </a:r>
          </a:p>
          <a:p>
            <a:pPr lvl="1"/>
            <a:r>
              <a:rPr lang="en-US" sz="1600" dirty="0" smtClean="0"/>
              <a:t>Your site is completely blocked; 403s everywhere</a:t>
            </a:r>
          </a:p>
          <a:p>
            <a:pPr lvl="1"/>
            <a:r>
              <a:rPr lang="en-US" sz="1600" dirty="0" smtClean="0"/>
              <a:t>Did you turn on “Enable IP workarounds” when it was suggested by </a:t>
            </a:r>
            <a:r>
              <a:rPr lang="en-US" sz="1600" dirty="0" err="1" smtClean="0"/>
              <a:t>Admintools</a:t>
            </a:r>
            <a:r>
              <a:rPr lang="en-US" sz="1600" dirty="0" smtClean="0"/>
              <a:t> Pro, and you were using Chrome?</a:t>
            </a:r>
          </a:p>
          <a:p>
            <a:pPr lvl="1"/>
            <a:r>
              <a:rPr lang="en-US" sz="1600" dirty="0" smtClean="0"/>
              <a:t>In other words, the way the ISP is set up, access is through certain IPs and they got blocked. Turn “Enable IP Workarounds” off.  When using other browsers, you don’t get that recommendation!</a:t>
            </a:r>
          </a:p>
          <a:p>
            <a:pPr lvl="1"/>
            <a:r>
              <a:rPr lang="en-US" sz="1600" i="1" dirty="0"/>
              <a:t>You need to set "Enable IP Workarounds" to Off. It's not required on your server. </a:t>
            </a:r>
            <a:endParaRPr lang="en-US" sz="1600" i="1" dirty="0" smtClean="0"/>
          </a:p>
          <a:p>
            <a:pPr lvl="1"/>
            <a:r>
              <a:rPr lang="en-US" sz="1600" dirty="0">
                <a:hlinkClick r:id="rId2"/>
              </a:rPr>
              <a:t>https://</a:t>
            </a:r>
            <a:r>
              <a:rPr lang="en-US" sz="1600" dirty="0" smtClean="0">
                <a:hlinkClick r:id="rId2"/>
              </a:rPr>
              <a:t>www.akeebabackup.com/support/admin-tools/Ticket/28410-ip-adress-waf-auto-blocked-showing-code-not-ip.html</a:t>
            </a:r>
            <a:r>
              <a:rPr lang="en-US" sz="1600" dirty="0"/>
              <a:t> and </a:t>
            </a:r>
            <a:r>
              <a:rPr lang="en-US" sz="1600" dirty="0">
                <a:hlinkClick r:id="rId3"/>
              </a:rPr>
              <a:t>https://</a:t>
            </a:r>
            <a:r>
              <a:rPr lang="en-US" sz="1600" dirty="0" smtClean="0">
                <a:hlinkClick r:id="rId3"/>
              </a:rPr>
              <a:t>www.akeebabackup.com/support/admin-tools/Ticket/29326-enable-ip-workarounds-question.html</a:t>
            </a:r>
            <a:r>
              <a:rPr lang="en-US" sz="1600" dirty="0" smtClean="0"/>
              <a:t> </a:t>
            </a:r>
          </a:p>
          <a:p>
            <a:pPr lvl="1"/>
            <a:r>
              <a:rPr lang="en-US" sz="1600" i="1" dirty="0"/>
              <a:t>I'm not sure we can lay this problem at Chrome's feet. Sometimes the program just can't tell what the right answer is. </a:t>
            </a:r>
            <a:br>
              <a:rPr lang="en-US" sz="1600" i="1" dirty="0"/>
            </a:br>
            <a:r>
              <a:rPr lang="en-US" sz="1600" dirty="0" smtClean="0"/>
              <a:t>. </a:t>
            </a:r>
            <a:endParaRPr lang="en-US" sz="1600" dirty="0" smtClean="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10</a:t>
            </a:fld>
            <a:endParaRPr lang="en-US" altLang="en-US"/>
          </a:p>
        </p:txBody>
      </p:sp>
    </p:spTree>
    <p:extLst>
      <p:ext uri="{BB962C8B-B14F-4D97-AF65-F5344CB8AC3E}">
        <p14:creationId xmlns:p14="http://schemas.microsoft.com/office/powerpoint/2010/main" val="1073677740"/>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Older tidbits</a:t>
            </a:r>
            <a:endParaRPr lang="en-US" dirty="0"/>
          </a:p>
        </p:txBody>
      </p:sp>
      <p:sp>
        <p:nvSpPr>
          <p:cNvPr id="3" name="Content Placeholder 2"/>
          <p:cNvSpPr>
            <a:spLocks noGrp="1"/>
          </p:cNvSpPr>
          <p:nvPr>
            <p:ph idx="1"/>
          </p:nvPr>
        </p:nvSpPr>
        <p:spPr/>
        <p:txBody>
          <a:bodyPr/>
          <a:lstStyle/>
          <a:p>
            <a:r>
              <a:rPr lang="en-US" dirty="0"/>
              <a:t>February tidbits:</a:t>
            </a:r>
          </a:p>
          <a:p>
            <a:pPr lvl="1"/>
            <a:r>
              <a:rPr lang="en-US" dirty="0"/>
              <a:t>Edit .</a:t>
            </a:r>
            <a:r>
              <a:rPr lang="en-US" dirty="0" err="1"/>
              <a:t>htaccess</a:t>
            </a:r>
            <a:r>
              <a:rPr lang="en-US" dirty="0"/>
              <a:t> to turn on “</a:t>
            </a:r>
            <a:r>
              <a:rPr lang="en-US" dirty="0" err="1"/>
              <a:t>nosniff</a:t>
            </a:r>
            <a:r>
              <a:rPr lang="en-US" dirty="0"/>
              <a:t>”</a:t>
            </a:r>
          </a:p>
          <a:p>
            <a:r>
              <a:rPr lang="en-US" dirty="0"/>
              <a:t>January tidbits:</a:t>
            </a:r>
          </a:p>
          <a:p>
            <a:pPr lvl="1"/>
            <a:r>
              <a:rPr lang="en-US" sz="2000" dirty="0"/>
              <a:t>Turn on User Logging</a:t>
            </a:r>
          </a:p>
          <a:p>
            <a:pPr lvl="2"/>
            <a:r>
              <a:rPr lang="en-US" sz="1800" dirty="0"/>
              <a:t>Set it to email you if someone logs into the backend and takes certain actions</a:t>
            </a:r>
          </a:p>
          <a:p>
            <a:pPr lvl="1"/>
            <a:r>
              <a:rPr lang="en-US" sz="2000" dirty="0"/>
              <a:t>Turn on 2-factor authentication</a:t>
            </a:r>
          </a:p>
          <a:p>
            <a:pPr lvl="2"/>
            <a:r>
              <a:rPr lang="en-US" sz="1800" dirty="0"/>
              <a:t>Avoid brute forcing of your password</a:t>
            </a:r>
          </a:p>
          <a:p>
            <a:endParaRPr lang="en-US"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11</a:t>
            </a:fld>
            <a:endParaRPr lang="en-US" altLang="en-US"/>
          </a:p>
        </p:txBody>
      </p:sp>
    </p:spTree>
    <p:extLst>
      <p:ext uri="{BB962C8B-B14F-4D97-AF65-F5344CB8AC3E}">
        <p14:creationId xmlns:p14="http://schemas.microsoft.com/office/powerpoint/2010/main" val="3291453345"/>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Bruce’s test site</a:t>
            </a:r>
            <a:endParaRPr lang="en-US" dirty="0"/>
          </a:p>
        </p:txBody>
      </p:sp>
      <p:sp>
        <p:nvSpPr>
          <p:cNvPr id="3" name="Content Placeholder 2"/>
          <p:cNvSpPr>
            <a:spLocks noGrp="1"/>
          </p:cNvSpPr>
          <p:nvPr>
            <p:ph idx="1"/>
          </p:nvPr>
        </p:nvSpPr>
        <p:spPr/>
        <p:txBody>
          <a:bodyPr/>
          <a:lstStyle/>
          <a:p>
            <a:r>
              <a:rPr lang="en-US" dirty="0" smtClean="0"/>
              <a:t>J4.scherzinger.org</a:t>
            </a:r>
          </a:p>
          <a:p>
            <a:r>
              <a:rPr lang="sv-SE" dirty="0" smtClean="0"/>
              <a:t>Joomla! 4.0.0-alpha6 Alpha [ Amani ] 27-December-2018 17:58 GMT </a:t>
            </a:r>
            <a:endParaRPr lang="en-US"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12</a:t>
            </a:fld>
            <a:endParaRPr lang="en-US" altLang="en-US"/>
          </a:p>
        </p:txBody>
      </p:sp>
    </p:spTree>
    <p:extLst>
      <p:ext uri="{BB962C8B-B14F-4D97-AF65-F5344CB8AC3E}">
        <p14:creationId xmlns:p14="http://schemas.microsoft.com/office/powerpoint/2010/main" val="3133916426"/>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Joomla 4.0 comments:</a:t>
            </a:r>
            <a:endParaRPr lang="en-US" dirty="0"/>
          </a:p>
        </p:txBody>
      </p:sp>
      <p:sp>
        <p:nvSpPr>
          <p:cNvPr id="3" name="Content Placeholder 2"/>
          <p:cNvSpPr>
            <a:spLocks noGrp="1"/>
          </p:cNvSpPr>
          <p:nvPr>
            <p:ph idx="1"/>
          </p:nvPr>
        </p:nvSpPr>
        <p:spPr/>
        <p:txBody>
          <a:bodyPr/>
          <a:lstStyle/>
          <a:p>
            <a:r>
              <a:rPr lang="en-US" dirty="0" smtClean="0"/>
              <a:t>Takes a little getting used to</a:t>
            </a:r>
          </a:p>
          <a:p>
            <a:pPr lvl="1"/>
            <a:r>
              <a:rPr lang="en-US" dirty="0" smtClean="0"/>
              <a:t>Modules – see under System or Content</a:t>
            </a:r>
          </a:p>
          <a:p>
            <a:pPr lvl="1"/>
            <a:r>
              <a:rPr lang="en-US" dirty="0" smtClean="0"/>
              <a:t>Plugins – see under System</a:t>
            </a:r>
          </a:p>
          <a:p>
            <a:r>
              <a:rPr lang="en-US" dirty="0" smtClean="0"/>
              <a:t>Better via phone</a:t>
            </a:r>
          </a:p>
          <a:p>
            <a:r>
              <a:rPr lang="en-US" dirty="0" smtClean="0"/>
              <a:t>More room for article editing</a:t>
            </a:r>
          </a:p>
          <a:p>
            <a:r>
              <a:rPr lang="en-US" dirty="0" smtClean="0"/>
              <a:t>Some errors still</a:t>
            </a:r>
          </a:p>
          <a:p>
            <a:pPr lvl="1"/>
            <a:r>
              <a:rPr lang="en-US" dirty="0" smtClean="0"/>
              <a:t>Bruce: </a:t>
            </a:r>
            <a:r>
              <a:rPr lang="en-US" dirty="0" err="1" smtClean="0"/>
              <a:t>smtp</a:t>
            </a:r>
            <a:r>
              <a:rPr lang="en-US" dirty="0" smtClean="0"/>
              <a:t> is broken</a:t>
            </a:r>
          </a:p>
          <a:p>
            <a:pPr lvl="1"/>
            <a:r>
              <a:rPr lang="en-US" dirty="0" smtClean="0"/>
              <a:t>Tags</a:t>
            </a:r>
            <a:endParaRPr lang="en-US"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13</a:t>
            </a:fld>
            <a:endParaRPr lang="en-US" altLang="en-US"/>
          </a:p>
        </p:txBody>
      </p:sp>
    </p:spTree>
    <p:extLst>
      <p:ext uri="{BB962C8B-B14F-4D97-AF65-F5344CB8AC3E}">
        <p14:creationId xmlns:p14="http://schemas.microsoft.com/office/powerpoint/2010/main" val="1174037702"/>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Tags - errors</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3872963"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581275"/>
            <a:ext cx="3843338"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p:cNvSpPr>
            <a:spLocks noGrp="1"/>
          </p:cNvSpPr>
          <p:nvPr>
            <p:ph type="dt" sz="half" idx="10"/>
          </p:nvPr>
        </p:nvSpPr>
        <p:spPr/>
        <p:txBody>
          <a:bodyPr/>
          <a:lstStyle/>
          <a:p>
            <a:r>
              <a:rPr lang="en-US" altLang="en-US" smtClean="0"/>
              <a:t>3-25-2019</a:t>
            </a:r>
            <a:endParaRPr lang="en-US" altLang="en-US"/>
          </a:p>
        </p:txBody>
      </p:sp>
      <p:sp>
        <p:nvSpPr>
          <p:cNvPr id="4" name="Footer Placeholder 3"/>
          <p:cNvSpPr>
            <a:spLocks noGrp="1"/>
          </p:cNvSpPr>
          <p:nvPr>
            <p:ph type="ftr" sz="quarter" idx="11"/>
          </p:nvPr>
        </p:nvSpPr>
        <p:spPr/>
        <p:txBody>
          <a:bodyPr/>
          <a:lstStyle/>
          <a:p>
            <a:r>
              <a:rPr lang="en-US" altLang="en-US" smtClean="0"/>
              <a:t>www.ursamajorconsulting.com</a:t>
            </a:r>
            <a:endParaRPr lang="en-US" altLang="en-US"/>
          </a:p>
        </p:txBody>
      </p:sp>
      <p:sp>
        <p:nvSpPr>
          <p:cNvPr id="5" name="Slide Number Placeholder 4"/>
          <p:cNvSpPr>
            <a:spLocks noGrp="1"/>
          </p:cNvSpPr>
          <p:nvPr>
            <p:ph type="sldNum" sz="quarter" idx="12"/>
          </p:nvPr>
        </p:nvSpPr>
        <p:spPr/>
        <p:txBody>
          <a:bodyPr/>
          <a:lstStyle/>
          <a:p>
            <a:fld id="{A01FE47D-1719-4ABD-8A2E-77F4BB0DFC6B}" type="slidenum">
              <a:rPr lang="en-US" altLang="en-US" smtClean="0"/>
              <a:pPr/>
              <a:t>14</a:t>
            </a:fld>
            <a:endParaRPr lang="en-US" altLang="en-US"/>
          </a:p>
        </p:txBody>
      </p:sp>
    </p:spTree>
    <p:extLst>
      <p:ext uri="{BB962C8B-B14F-4D97-AF65-F5344CB8AC3E}">
        <p14:creationId xmlns:p14="http://schemas.microsoft.com/office/powerpoint/2010/main" val="3403023820"/>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15</a:t>
            </a:fld>
            <a:endParaRPr lang="en-US" altLang="en-US"/>
          </a:p>
        </p:txBody>
      </p:sp>
    </p:spTree>
    <p:extLst>
      <p:ext uri="{BB962C8B-B14F-4D97-AF65-F5344CB8AC3E}">
        <p14:creationId xmlns:p14="http://schemas.microsoft.com/office/powerpoint/2010/main" val="1209779537"/>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a:t>www.ursamajorconsulting.com</a:t>
            </a:r>
          </a:p>
        </p:txBody>
      </p:sp>
      <p:sp>
        <p:nvSpPr>
          <p:cNvPr id="6" name="Slide Number Placeholder 5"/>
          <p:cNvSpPr>
            <a:spLocks noGrp="1"/>
          </p:cNvSpPr>
          <p:nvPr>
            <p:ph type="sldNum" sz="quarter" idx="12"/>
          </p:nvPr>
        </p:nvSpPr>
        <p:spPr/>
        <p:txBody>
          <a:bodyPr/>
          <a:lstStyle/>
          <a:p>
            <a:fld id="{556A98D5-FA21-4AE8-A954-0FA479C943FD}" type="slidenum">
              <a:rPr lang="en-US" altLang="en-US"/>
              <a:pPr/>
              <a:t>2</a:t>
            </a:fld>
            <a:endParaRPr lang="en-US" altLang="en-US"/>
          </a:p>
        </p:txBody>
      </p:sp>
      <p:sp>
        <p:nvSpPr>
          <p:cNvPr id="91138" name="Rectangle 2"/>
          <p:cNvSpPr>
            <a:spLocks noGrp="1" noChangeArrowheads="1"/>
          </p:cNvSpPr>
          <p:nvPr>
            <p:ph type="title"/>
          </p:nvPr>
        </p:nvSpPr>
        <p:spPr/>
        <p:txBody>
          <a:bodyPr/>
          <a:lstStyle/>
          <a:p>
            <a:r>
              <a:rPr lang="en-US" altLang="en-US"/>
              <a:t>Agenda</a:t>
            </a:r>
          </a:p>
        </p:txBody>
      </p:sp>
      <p:sp>
        <p:nvSpPr>
          <p:cNvPr id="91139" name="Rectangle 3"/>
          <p:cNvSpPr>
            <a:spLocks noGrp="1" noChangeArrowheads="1"/>
          </p:cNvSpPr>
          <p:nvPr>
            <p:ph type="body" idx="1"/>
          </p:nvPr>
        </p:nvSpPr>
        <p:spPr/>
        <p:txBody>
          <a:bodyPr/>
          <a:lstStyle/>
          <a:p>
            <a:r>
              <a:rPr lang="en-US" altLang="en-US" dirty="0" smtClean="0"/>
              <a:t>Joomla! Updates</a:t>
            </a:r>
          </a:p>
          <a:p>
            <a:r>
              <a:rPr lang="en-US" altLang="en-US" dirty="0" smtClean="0"/>
              <a:t>Upcoming JUG Meetings</a:t>
            </a:r>
          </a:p>
          <a:p>
            <a:r>
              <a:rPr lang="en-US" altLang="en-US" dirty="0" smtClean="0"/>
              <a:t>Dwayne Grimes – </a:t>
            </a:r>
            <a:r>
              <a:rPr lang="en-US" altLang="en-US" dirty="0" smtClean="0"/>
              <a:t>Akeeba Ticketing</a:t>
            </a:r>
            <a:endParaRPr lang="en-US" altLang="en-US" dirty="0" smtClean="0"/>
          </a:p>
          <a:p>
            <a:r>
              <a:rPr lang="en-US" altLang="en-US" dirty="0" smtClean="0"/>
              <a:t>Topics for Future - Discussion</a:t>
            </a: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Joomla! Updates</a:t>
            </a:r>
            <a:endParaRPr lang="en-US" dirty="0"/>
          </a:p>
        </p:txBody>
      </p:sp>
      <p:sp>
        <p:nvSpPr>
          <p:cNvPr id="3" name="Content Placeholder 2"/>
          <p:cNvSpPr>
            <a:spLocks noGrp="1"/>
          </p:cNvSpPr>
          <p:nvPr>
            <p:ph idx="1"/>
          </p:nvPr>
        </p:nvSpPr>
        <p:spPr>
          <a:xfrm>
            <a:off x="566738" y="1752600"/>
            <a:ext cx="8272462" cy="4267200"/>
          </a:xfrm>
        </p:spPr>
        <p:txBody>
          <a:bodyPr/>
          <a:lstStyle/>
          <a:p>
            <a:r>
              <a:rPr lang="en-US" sz="2400" dirty="0" smtClean="0"/>
              <a:t>Joomla! </a:t>
            </a:r>
            <a:r>
              <a:rPr lang="en-US" sz="2400" dirty="0" smtClean="0"/>
              <a:t>3.9.4 </a:t>
            </a:r>
            <a:r>
              <a:rPr lang="en-US" sz="2400" dirty="0" smtClean="0"/>
              <a:t>Release – </a:t>
            </a:r>
            <a:r>
              <a:rPr lang="en-US" sz="2400" dirty="0" smtClean="0"/>
              <a:t>Mar. </a:t>
            </a:r>
            <a:r>
              <a:rPr lang="en-US" sz="2400" dirty="0" smtClean="0"/>
              <a:t>12, 2019</a:t>
            </a:r>
          </a:p>
          <a:p>
            <a:pPr lvl="1"/>
            <a:r>
              <a:rPr lang="en-US" sz="1600" dirty="0" smtClean="0"/>
              <a:t>Fixes </a:t>
            </a:r>
            <a:r>
              <a:rPr lang="en-US" sz="1600" dirty="0" smtClean="0"/>
              <a:t>4 security </a:t>
            </a:r>
            <a:r>
              <a:rPr lang="en-US" sz="1600" dirty="0" smtClean="0"/>
              <a:t>vulnerabilities affecting Joomla! </a:t>
            </a:r>
            <a:r>
              <a:rPr lang="en-US" sz="1600" dirty="0" smtClean="0"/>
              <a:t>3.8.0 </a:t>
            </a:r>
            <a:r>
              <a:rPr lang="en-US" sz="1600" dirty="0" smtClean="0"/>
              <a:t>thru </a:t>
            </a:r>
            <a:r>
              <a:rPr lang="en-US" sz="1600" dirty="0" smtClean="0"/>
              <a:t>3.9.3 </a:t>
            </a:r>
            <a:endParaRPr lang="en-US" sz="1600" dirty="0" smtClean="0"/>
          </a:p>
          <a:p>
            <a:pPr lvl="1"/>
            <a:r>
              <a:rPr lang="en-US" sz="1600" dirty="0" smtClean="0"/>
              <a:t>Over </a:t>
            </a:r>
            <a:r>
              <a:rPr lang="en-US" sz="1600" dirty="0" smtClean="0"/>
              <a:t>bug </a:t>
            </a:r>
            <a:r>
              <a:rPr lang="en-US" sz="1600" dirty="0" smtClean="0"/>
              <a:t>fixes and </a:t>
            </a:r>
            <a:r>
              <a:rPr lang="en-US" sz="1600" dirty="0" smtClean="0"/>
              <a:t>improvements</a:t>
            </a:r>
          </a:p>
          <a:p>
            <a:pPr lvl="1"/>
            <a:r>
              <a:rPr lang="en-US" sz="1600" dirty="0">
                <a:hlinkClick r:id="rId2"/>
              </a:rPr>
              <a:t>https://</a:t>
            </a:r>
            <a:r>
              <a:rPr lang="en-US" sz="1600" dirty="0" smtClean="0">
                <a:hlinkClick r:id="rId2"/>
              </a:rPr>
              <a:t>www.joomla.org/announcements/release-news/5761-joomla-3-9-4-release.html</a:t>
            </a:r>
            <a:endParaRPr lang="en-US" sz="1600" dirty="0"/>
          </a:p>
          <a:p>
            <a:pPr lvl="1"/>
            <a:r>
              <a:rPr lang="en-US" sz="1600" dirty="0" smtClean="0"/>
              <a:t>Action logs improved – cache and purge/export now logged</a:t>
            </a:r>
            <a:endParaRPr lang="en-US" sz="1600" dirty="0" smtClean="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3</a:t>
            </a:fld>
            <a:endParaRPr lang="en-US" altLang="en-US"/>
          </a:p>
        </p:txBody>
      </p:sp>
    </p:spTree>
    <p:extLst>
      <p:ext uri="{BB962C8B-B14F-4D97-AF65-F5344CB8AC3E}">
        <p14:creationId xmlns:p14="http://schemas.microsoft.com/office/powerpoint/2010/main" val="1420096228"/>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a:t>
            </a:r>
            <a:br>
              <a:rPr lang="en-US" dirty="0" smtClean="0"/>
            </a:br>
            <a:r>
              <a:rPr lang="en-US" dirty="0" smtClean="0"/>
              <a:t>Joomla! Releases</a:t>
            </a:r>
            <a:endParaRPr lang="en-US" dirty="0"/>
          </a:p>
        </p:txBody>
      </p:sp>
      <p:sp>
        <p:nvSpPr>
          <p:cNvPr id="3" name="Content Placeholder 2"/>
          <p:cNvSpPr>
            <a:spLocks noGrp="1"/>
          </p:cNvSpPr>
          <p:nvPr>
            <p:ph idx="1"/>
          </p:nvPr>
        </p:nvSpPr>
        <p:spPr>
          <a:xfrm>
            <a:off x="566738" y="1752600"/>
            <a:ext cx="8196262" cy="4267200"/>
          </a:xfrm>
        </p:spPr>
        <p:txBody>
          <a:bodyPr/>
          <a:lstStyle/>
          <a:p>
            <a:r>
              <a:rPr lang="en-US" sz="2800" dirty="0" smtClean="0"/>
              <a:t>Joomla! 3.10 – last</a:t>
            </a:r>
            <a:br>
              <a:rPr lang="en-US" sz="2800" dirty="0" smtClean="0"/>
            </a:br>
            <a:r>
              <a:rPr lang="en-US" sz="2800" dirty="0" smtClean="0"/>
              <a:t> of Joomla! 3.x Series – late 2019</a:t>
            </a:r>
          </a:p>
          <a:p>
            <a:pPr lvl="1"/>
            <a:r>
              <a:rPr lang="en-US" sz="2400" dirty="0" smtClean="0"/>
              <a:t>API changes prior to Joomla! 4.0</a:t>
            </a:r>
          </a:p>
          <a:p>
            <a:pPr lvl="1"/>
            <a:r>
              <a:rPr lang="en-US" sz="2400" dirty="0" smtClean="0"/>
              <a:t>Will be supported for 2 years after release </a:t>
            </a:r>
          </a:p>
          <a:p>
            <a:r>
              <a:rPr lang="en-US" sz="2800" dirty="0" smtClean="0"/>
              <a:t>Joomla! 4.0 – late 2019</a:t>
            </a:r>
          </a:p>
          <a:p>
            <a:pPr lvl="1"/>
            <a:r>
              <a:rPr lang="en-US" sz="2400" dirty="0" smtClean="0"/>
              <a:t>Current version is Alpha </a:t>
            </a:r>
            <a:r>
              <a:rPr lang="en-US" sz="2400" dirty="0" smtClean="0"/>
              <a:t>7</a:t>
            </a:r>
            <a:endParaRPr lang="en-US" sz="2400" dirty="0" smtClean="0"/>
          </a:p>
          <a:p>
            <a:pPr lvl="1"/>
            <a:r>
              <a:rPr lang="en-US" sz="2400" dirty="0" smtClean="0"/>
              <a:t>Requires </a:t>
            </a:r>
            <a:r>
              <a:rPr lang="en-US" sz="2400" dirty="0" smtClean="0"/>
              <a:t>PHP 7</a:t>
            </a:r>
          </a:p>
          <a:p>
            <a:pPr lvl="1"/>
            <a:r>
              <a:rPr lang="en-US" sz="2400" dirty="0" smtClean="0"/>
              <a:t>Many </a:t>
            </a:r>
            <a:r>
              <a:rPr lang="en-US" sz="2400" dirty="0" smtClean="0"/>
              <a:t>updates</a:t>
            </a:r>
            <a:endParaRPr lang="en-US" sz="2400" dirty="0" smtClean="0"/>
          </a:p>
          <a:p>
            <a:pPr lvl="1"/>
            <a:endParaRPr lang="en-US"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4</a:t>
            </a:fld>
            <a:endParaRPr lang="en-US" alt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0"/>
            <a:ext cx="3481387" cy="1611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0841658"/>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Report by Check Point</a:t>
            </a:r>
            <a:endParaRPr lang="en-US" dirty="0"/>
          </a:p>
        </p:txBody>
      </p:sp>
      <p:sp>
        <p:nvSpPr>
          <p:cNvPr id="3" name="Content Placeholder 2"/>
          <p:cNvSpPr>
            <a:spLocks noGrp="1"/>
          </p:cNvSpPr>
          <p:nvPr>
            <p:ph idx="1"/>
          </p:nvPr>
        </p:nvSpPr>
        <p:spPr>
          <a:xfrm>
            <a:off x="457200" y="1676400"/>
            <a:ext cx="8001000" cy="4267200"/>
          </a:xfrm>
        </p:spPr>
        <p:txBody>
          <a:bodyPr/>
          <a:lstStyle/>
          <a:p>
            <a:r>
              <a:rPr lang="en-US" sz="2000" dirty="0" smtClean="0"/>
              <a:t>Check Point (checkpoint.com) released its 2019 Security Report 3/6/2019</a:t>
            </a:r>
          </a:p>
          <a:p>
            <a:r>
              <a:rPr lang="en-US" sz="2000" dirty="0" smtClean="0"/>
              <a:t>Joomla.org responded 3/6/2019</a:t>
            </a:r>
          </a:p>
          <a:p>
            <a:pPr lvl="1"/>
            <a:r>
              <a:rPr lang="en-US" sz="1800" dirty="0">
                <a:hlinkClick r:id="rId2"/>
              </a:rPr>
              <a:t>https://</a:t>
            </a:r>
            <a:r>
              <a:rPr lang="en-US" sz="1800" dirty="0" smtClean="0">
                <a:hlinkClick r:id="rId2"/>
              </a:rPr>
              <a:t>www.joomla.org/announcements/general-news/5762-a-statement-on-the-recent-report-by-check-point.html</a:t>
            </a:r>
            <a:endParaRPr lang="en-US" sz="1800" dirty="0" smtClean="0"/>
          </a:p>
          <a:p>
            <a:r>
              <a:rPr lang="en-US" sz="1400" dirty="0"/>
              <a:t>A report by Check Point Research has been brought to our attention relating to a security vulnerability that was patched back in December 2015. This report has also been picked up by Threat </a:t>
            </a:r>
            <a:r>
              <a:rPr lang="en-US" sz="1400" dirty="0" smtClean="0"/>
              <a:t>Post.</a:t>
            </a:r>
          </a:p>
          <a:p>
            <a:r>
              <a:rPr lang="en-US" sz="1400" dirty="0" smtClean="0"/>
              <a:t>Both </a:t>
            </a:r>
            <a:r>
              <a:rPr lang="en-US" sz="1400" dirty="0"/>
              <a:t>reports contain a great deal of inaccuracies and intimate that the vulnerability detailed is a current </a:t>
            </a:r>
            <a:r>
              <a:rPr lang="en-US" sz="1400" dirty="0"/>
              <a:t>one. </a:t>
            </a:r>
            <a:r>
              <a:rPr lang="en-US" sz="1400" dirty="0" smtClean="0"/>
              <a:t>… We </a:t>
            </a:r>
            <a:r>
              <a:rPr lang="en-US" sz="1400" dirty="0"/>
              <a:t>would like to assure our user base that, much as these posts attempt to state that this is a current issue, the </a:t>
            </a:r>
            <a:r>
              <a:rPr lang="en-US" sz="1400" dirty="0"/>
              <a:t>truth of </a:t>
            </a:r>
            <a:r>
              <a:rPr lang="en-US" sz="1400" dirty="0"/>
              <a:t>the matter is far from </a:t>
            </a:r>
            <a:r>
              <a:rPr lang="en-US" sz="1400" dirty="0" smtClean="0"/>
              <a:t>that….</a:t>
            </a:r>
          </a:p>
          <a:p>
            <a:r>
              <a:rPr lang="en-US" sz="1400" dirty="0"/>
              <a:t>A successful attack is only possible with severely outdated PHP and Joomla versions that are more than 3 years out of date (PHP versions 5.4.45, 5.5.29, 5.6.13 and all higher versions are patched for this vulnerability). Please see our recent article about the importance of keeping your sites up to date </a:t>
            </a:r>
            <a:r>
              <a:rPr lang="en-US" sz="1400" u="sng" dirty="0">
                <a:hlinkClick r:id="rId3"/>
              </a:rPr>
              <a:t>here</a:t>
            </a:r>
            <a:r>
              <a:rPr lang="en-US" sz="1400" dirty="0"/>
              <a:t>.</a:t>
            </a:r>
            <a:endParaRPr lang="en-US" sz="1400" dirty="0"/>
          </a:p>
          <a:p>
            <a:pPr lvl="1"/>
            <a:endParaRPr lang="en-US" sz="1800"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dirty="0" smtClean="0"/>
              <a:t>www.ursamajorconsulting.com</a:t>
            </a:r>
            <a:endParaRPr lang="en-US" altLang="en-US" dirty="0"/>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5</a:t>
            </a:fld>
            <a:endParaRPr lang="en-US" altLang="en-US"/>
          </a:p>
        </p:txBody>
      </p:sp>
    </p:spTree>
    <p:extLst>
      <p:ext uri="{BB962C8B-B14F-4D97-AF65-F5344CB8AC3E}">
        <p14:creationId xmlns:p14="http://schemas.microsoft.com/office/powerpoint/2010/main" val="2497597657"/>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Joomla.org is now offering domains!</a:t>
            </a:r>
            <a:endParaRPr lang="en-US" dirty="0"/>
          </a:p>
        </p:txBody>
      </p:sp>
      <p:sp>
        <p:nvSpPr>
          <p:cNvPr id="3" name="Content Placeholder 2"/>
          <p:cNvSpPr>
            <a:spLocks noGrp="1"/>
          </p:cNvSpPr>
          <p:nvPr>
            <p:ph idx="1"/>
          </p:nvPr>
        </p:nvSpPr>
        <p:spPr/>
        <p:txBody>
          <a:bodyPr/>
          <a:lstStyle/>
          <a:p>
            <a:r>
              <a:rPr lang="en-US" sz="2400" dirty="0">
                <a:hlinkClick r:id="rId2"/>
              </a:rPr>
              <a:t>https://</a:t>
            </a:r>
            <a:r>
              <a:rPr lang="en-US" sz="2400" dirty="0" smtClean="0">
                <a:hlinkClick r:id="rId2"/>
              </a:rPr>
              <a:t>www.joomla.org/announcements/general-news/5763-because-open-source-matters-and-domains-too.html</a:t>
            </a:r>
            <a:endParaRPr lang="en-US" sz="2400" dirty="0" smtClean="0"/>
          </a:p>
          <a:p>
            <a:r>
              <a:rPr lang="en-US" sz="2000" dirty="0" smtClean="0">
                <a:hlinkClick r:id="rId3"/>
              </a:rPr>
              <a:t>Domains.joomla.org</a:t>
            </a:r>
            <a:r>
              <a:rPr lang="en-US" sz="2000" dirty="0" smtClean="0"/>
              <a:t> </a:t>
            </a:r>
            <a:r>
              <a:rPr lang="en-US" sz="2000" dirty="0"/>
              <a:t>is a full domain registry service that gives Joomla a direct connection to TLD’s and Registrars. </a:t>
            </a:r>
            <a:br>
              <a:rPr lang="en-US" sz="2000" dirty="0"/>
            </a:br>
            <a:r>
              <a:rPr lang="en-US" sz="2000" dirty="0"/>
              <a:t>This partnership opens up new opportunities for sponsorship and special offers to the Joomla Community.  </a:t>
            </a:r>
            <a:br>
              <a:rPr lang="en-US" sz="2000" dirty="0"/>
            </a:br>
            <a:r>
              <a:rPr lang="en-US" sz="2000" dirty="0"/>
              <a:t>As we launch the platform, two registrars have already sponsored several </a:t>
            </a:r>
            <a:r>
              <a:rPr lang="en-US" sz="2000" dirty="0" err="1"/>
              <a:t>JoomlaDays</a:t>
            </a:r>
            <a:r>
              <a:rPr lang="en-US" sz="2000" dirty="0"/>
              <a:t>, and BRANDIT has become a Platinum Sponsor of the Joomla Project.</a:t>
            </a:r>
          </a:p>
          <a:p>
            <a:endParaRPr lang="en-US" sz="2400" dirty="0" smtClean="0"/>
          </a:p>
          <a:p>
            <a:endParaRPr lang="en-US" sz="2400"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6</a:t>
            </a:fld>
            <a:endParaRPr lang="en-US" altLang="en-US"/>
          </a:p>
        </p:txBody>
      </p:sp>
    </p:spTree>
    <p:extLst>
      <p:ext uri="{BB962C8B-B14F-4D97-AF65-F5344CB8AC3E}">
        <p14:creationId xmlns:p14="http://schemas.microsoft.com/office/powerpoint/2010/main" val="4142931507"/>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NOVA JUG Events</a:t>
            </a:r>
            <a:endParaRPr lang="en-US" dirty="0"/>
          </a:p>
        </p:txBody>
      </p:sp>
      <p:sp>
        <p:nvSpPr>
          <p:cNvPr id="8" name="Content Placeholder 7"/>
          <p:cNvSpPr>
            <a:spLocks noGrp="1"/>
          </p:cNvSpPr>
          <p:nvPr>
            <p:ph idx="1"/>
          </p:nvPr>
        </p:nvSpPr>
        <p:spPr/>
        <p:txBody>
          <a:bodyPr/>
          <a:lstStyle/>
          <a:p>
            <a:r>
              <a:rPr lang="en-US" sz="2800" dirty="0" smtClean="0"/>
              <a:t>Monday, March 25, 2019: Kings Park</a:t>
            </a:r>
          </a:p>
          <a:p>
            <a:r>
              <a:rPr lang="en-US" sz="2800" dirty="0" smtClean="0"/>
              <a:t>Monday, April 22, 2019: Kings </a:t>
            </a:r>
            <a:r>
              <a:rPr lang="en-US" sz="2800" dirty="0" smtClean="0"/>
              <a:t>Park</a:t>
            </a:r>
          </a:p>
          <a:p>
            <a:r>
              <a:rPr lang="en-US" sz="2800" dirty="0" smtClean="0"/>
              <a:t>Monday, May 20, 2019:  Kings Park</a:t>
            </a:r>
            <a:endParaRPr lang="en-US" sz="2800" dirty="0" smtClean="0"/>
          </a:p>
          <a:p>
            <a:endParaRPr lang="en-US" sz="2800" dirty="0"/>
          </a:p>
          <a:p>
            <a:pPr marL="0" indent="0">
              <a:buNone/>
            </a:pPr>
            <a:r>
              <a:rPr lang="en-US" sz="2800" dirty="0" smtClean="0"/>
              <a:t>Topics? </a:t>
            </a:r>
            <a:r>
              <a:rPr lang="en-US" sz="2800" dirty="0" smtClean="0"/>
              <a:t>…</a:t>
            </a:r>
          </a:p>
          <a:p>
            <a:pPr>
              <a:buFont typeface="Wingdings" panose="05000000000000000000" pitchFamily="2" charset="2"/>
              <a:buChar char="v"/>
            </a:pPr>
            <a:r>
              <a:rPr lang="en-US" sz="2400" dirty="0" smtClean="0"/>
              <a:t>Akeeba Ticketing – Dwayne Grimes</a:t>
            </a:r>
          </a:p>
          <a:p>
            <a:pPr>
              <a:buFont typeface="Wingdings" panose="05000000000000000000" pitchFamily="2" charset="2"/>
              <a:buChar char="v"/>
            </a:pPr>
            <a:r>
              <a:rPr lang="en-US" sz="2400" dirty="0" smtClean="0"/>
              <a:t>Automated CB Plugins – Bruce </a:t>
            </a:r>
            <a:r>
              <a:rPr lang="en-US" sz="2400" dirty="0" err="1" smtClean="0"/>
              <a:t>Scherzinger</a:t>
            </a:r>
            <a:endParaRPr lang="en-US" sz="2400" dirty="0" smtClean="0"/>
          </a:p>
          <a:p>
            <a:pPr>
              <a:buFont typeface="Wingdings" panose="05000000000000000000" pitchFamily="2" charset="2"/>
              <a:buChar char="v"/>
            </a:pPr>
            <a:r>
              <a:rPr lang="en-US" sz="2400" dirty="0" err="1" smtClean="0"/>
              <a:t>Fabrik</a:t>
            </a:r>
            <a:r>
              <a:rPr lang="en-US" sz="2400" dirty="0" smtClean="0"/>
              <a:t> – Dwayne Grimes</a:t>
            </a:r>
            <a:endParaRPr lang="en-US" sz="2400" dirty="0"/>
          </a:p>
        </p:txBody>
      </p:sp>
      <p:sp>
        <p:nvSpPr>
          <p:cNvPr id="5" name="Date Placeholder 4"/>
          <p:cNvSpPr>
            <a:spLocks noGrp="1"/>
          </p:cNvSpPr>
          <p:nvPr>
            <p:ph type="dt" sz="half" idx="10"/>
          </p:nvPr>
        </p:nvSpPr>
        <p:spPr/>
        <p:txBody>
          <a:bodyPr/>
          <a:lstStyle/>
          <a:p>
            <a:r>
              <a:rPr lang="en-US" altLang="en-US" smtClean="0"/>
              <a:t>3-25-2019</a:t>
            </a:r>
            <a:endParaRPr lang="en-US" altLang="en-US"/>
          </a:p>
        </p:txBody>
      </p:sp>
      <p:sp>
        <p:nvSpPr>
          <p:cNvPr id="6" name="Footer Placeholder 5"/>
          <p:cNvSpPr>
            <a:spLocks noGrp="1"/>
          </p:cNvSpPr>
          <p:nvPr>
            <p:ph type="ftr" sz="quarter" idx="11"/>
          </p:nvPr>
        </p:nvSpPr>
        <p:spPr/>
        <p:txBody>
          <a:bodyPr/>
          <a:lstStyle/>
          <a:p>
            <a:r>
              <a:rPr lang="en-US" altLang="en-US" smtClean="0"/>
              <a:t>www.ursamajorconsulting.com</a:t>
            </a:r>
            <a:endParaRPr lang="en-US" altLang="en-US"/>
          </a:p>
        </p:txBody>
      </p:sp>
      <p:sp>
        <p:nvSpPr>
          <p:cNvPr id="7" name="Slide Number Placeholder 6"/>
          <p:cNvSpPr>
            <a:spLocks noGrp="1"/>
          </p:cNvSpPr>
          <p:nvPr>
            <p:ph type="sldNum" sz="quarter" idx="12"/>
          </p:nvPr>
        </p:nvSpPr>
        <p:spPr/>
        <p:txBody>
          <a:bodyPr/>
          <a:lstStyle/>
          <a:p>
            <a:fld id="{F048A391-9F9C-4EEC-BDB7-8C5225CBD88C}" type="slidenum">
              <a:rPr lang="en-US" altLang="en-US" smtClean="0"/>
              <a:pPr/>
              <a:t>7</a:t>
            </a:fld>
            <a:endParaRPr lang="en-US" altLang="en-US"/>
          </a:p>
        </p:txBody>
      </p:sp>
    </p:spTree>
    <p:extLst>
      <p:ext uri="{BB962C8B-B14F-4D97-AF65-F5344CB8AC3E}">
        <p14:creationId xmlns:p14="http://schemas.microsoft.com/office/powerpoint/2010/main" val="320599365"/>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Joomla! Events</a:t>
            </a:r>
            <a:endParaRPr lang="en-US" dirty="0"/>
          </a:p>
        </p:txBody>
      </p:sp>
      <p:sp>
        <p:nvSpPr>
          <p:cNvPr id="3" name="Content Placeholder 2"/>
          <p:cNvSpPr>
            <a:spLocks noGrp="1"/>
          </p:cNvSpPr>
          <p:nvPr>
            <p:ph idx="1"/>
          </p:nvPr>
        </p:nvSpPr>
        <p:spPr>
          <a:xfrm>
            <a:off x="566738" y="1752600"/>
            <a:ext cx="8501062" cy="4267200"/>
          </a:xfrm>
        </p:spPr>
        <p:txBody>
          <a:bodyPr/>
          <a:lstStyle/>
          <a:p>
            <a:r>
              <a:rPr lang="en-US" sz="1800" dirty="0" smtClean="0"/>
              <a:t>Joomla users Group of NJ - </a:t>
            </a:r>
            <a:r>
              <a:rPr lang="en-US" sz="1800" dirty="0" smtClean="0">
                <a:hlinkClick r:id="rId2"/>
              </a:rPr>
              <a:t>https://joomlausersnj.com/</a:t>
            </a:r>
            <a:r>
              <a:rPr lang="en-US" sz="1800" dirty="0" smtClean="0"/>
              <a:t> </a:t>
            </a:r>
          </a:p>
          <a:p>
            <a:pPr lvl="1"/>
            <a:r>
              <a:rPr lang="en-US" sz="1600" dirty="0" smtClean="0"/>
              <a:t>Recently, had Steve Burge give an overview of Joomla! 3.9.</a:t>
            </a:r>
          </a:p>
          <a:p>
            <a:pPr lvl="1"/>
            <a:r>
              <a:rPr lang="en-US" sz="1600" dirty="0" smtClean="0"/>
              <a:t>Video: </a:t>
            </a:r>
            <a:r>
              <a:rPr lang="en-US" sz="1600" dirty="0" smtClean="0">
                <a:hlinkClick r:id="rId3"/>
              </a:rPr>
              <a:t>https://www.freeconferencecall.com/wall/recorded_audio?audioRecordingUrl=https%3A%2F%2Frs0000.freeconferencecall.com%2Fstorage%2FsgetFCC2%2FHbk37%2FaRWpZ&amp;subscriptionId=6048440</a:t>
            </a:r>
            <a:endParaRPr lang="en-US" sz="1600" dirty="0" smtClean="0"/>
          </a:p>
          <a:p>
            <a:pPr lvl="1"/>
            <a:r>
              <a:rPr lang="en-US" sz="1600" dirty="0" smtClean="0"/>
              <a:t>Wright Framework:</a:t>
            </a:r>
            <a:br>
              <a:rPr lang="en-US" sz="1600" dirty="0" smtClean="0"/>
            </a:br>
            <a:r>
              <a:rPr lang="en-US" sz="1600" dirty="0">
                <a:hlinkClick r:id="rId4"/>
              </a:rPr>
              <a:t>https://wright.joomlashack.com/training</a:t>
            </a:r>
            <a:endParaRPr lang="en-US" sz="1600" dirty="0" smtClean="0"/>
          </a:p>
          <a:p>
            <a:r>
              <a:rPr lang="en-US" sz="1800" dirty="0" smtClean="0"/>
              <a:t>JUG Chicago North (JUGCN) – joomlachicagonorth.com</a:t>
            </a:r>
          </a:p>
          <a:p>
            <a:pPr lvl="1"/>
            <a:r>
              <a:rPr lang="en-US" sz="1600" dirty="0" smtClean="0"/>
              <a:t>April </a:t>
            </a:r>
            <a:r>
              <a:rPr lang="en-US" sz="1600" dirty="0"/>
              <a:t>10, 2019, 11:00 AM, SP Page </a:t>
            </a:r>
            <a:r>
              <a:rPr lang="en-US" sz="1600" dirty="0" smtClean="0"/>
              <a:t>Builder – online only</a:t>
            </a:r>
            <a:endParaRPr lang="en-US" sz="1600" dirty="0"/>
          </a:p>
          <a:p>
            <a:pPr lvl="1"/>
            <a:r>
              <a:rPr lang="en-US" sz="1600" dirty="0"/>
              <a:t>May 8, 2019, 11:00 AM, </a:t>
            </a:r>
            <a:r>
              <a:rPr lang="en-US" sz="1600" dirty="0" smtClean="0"/>
              <a:t>Drop tables </a:t>
            </a:r>
            <a:r>
              <a:rPr lang="en-US" sz="1600" dirty="0"/>
              <a:t>vs. </a:t>
            </a:r>
            <a:r>
              <a:rPr lang="en-US" sz="1600" dirty="0" err="1"/>
              <a:t>Shacksheets</a:t>
            </a:r>
            <a:endParaRPr lang="en-US" sz="1600" dirty="0"/>
          </a:p>
          <a:p>
            <a:pPr marL="471487" lvl="1" indent="0">
              <a:buNone/>
            </a:pPr>
            <a:endParaRPr lang="en-US" sz="1600" dirty="0" smtClean="0"/>
          </a:p>
          <a:p>
            <a:endParaRPr lang="en-US" sz="1800"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8</a:t>
            </a:fld>
            <a:endParaRPr lang="en-US" altLang="en-US"/>
          </a:p>
        </p:txBody>
      </p:sp>
    </p:spTree>
    <p:extLst>
      <p:ext uri="{BB962C8B-B14F-4D97-AF65-F5344CB8AC3E}">
        <p14:creationId xmlns:p14="http://schemas.microsoft.com/office/powerpoint/2010/main" val="4242565047"/>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a:t>
            </a:r>
            <a:r>
              <a:rPr lang="en-US" dirty="0" err="1" smtClean="0"/>
              <a:t>JoomlaDays</a:t>
            </a:r>
            <a:endParaRPr lang="en-US" dirty="0"/>
          </a:p>
        </p:txBody>
      </p:sp>
      <p:sp>
        <p:nvSpPr>
          <p:cNvPr id="3" name="Content Placeholder 2"/>
          <p:cNvSpPr>
            <a:spLocks noGrp="1"/>
          </p:cNvSpPr>
          <p:nvPr>
            <p:ph idx="1"/>
          </p:nvPr>
        </p:nvSpPr>
        <p:spPr>
          <a:xfrm>
            <a:off x="533400" y="1676400"/>
            <a:ext cx="8001000" cy="4267200"/>
          </a:xfrm>
        </p:spPr>
        <p:txBody>
          <a:bodyPr/>
          <a:lstStyle/>
          <a:p>
            <a:r>
              <a:rPr lang="en-US" sz="1600" dirty="0" smtClean="0"/>
              <a:t>Austria</a:t>
            </a:r>
            <a:r>
              <a:rPr lang="en-US" sz="1600" dirty="0"/>
              <a:t>: March 29-30, 2019, Vienna </a:t>
            </a:r>
            <a:r>
              <a:rPr lang="en-US" sz="1600" dirty="0">
                <a:hlinkClick r:id="rId2"/>
              </a:rPr>
              <a:t>https://</a:t>
            </a:r>
            <a:r>
              <a:rPr lang="en-US" sz="1600" dirty="0" smtClean="0">
                <a:hlinkClick r:id="rId2"/>
              </a:rPr>
              <a:t>joomla-day.at/de/aktuell/69-joomladay-programm-2019</a:t>
            </a:r>
            <a:r>
              <a:rPr lang="en-US" sz="1600" dirty="0" smtClean="0"/>
              <a:t> </a:t>
            </a:r>
            <a:endParaRPr lang="en-US" sz="1600" dirty="0"/>
          </a:p>
          <a:p>
            <a:pPr marL="471487" lvl="1" indent="0">
              <a:buNone/>
            </a:pPr>
            <a:r>
              <a:rPr lang="en-US" sz="1200" dirty="0" smtClean="0"/>
              <a:t>3 tracks, 2 days, at least 20 lectures and 3 workshops:  </a:t>
            </a:r>
          </a:p>
          <a:p>
            <a:r>
              <a:rPr lang="de-DE" sz="1600" b="1" dirty="0" smtClean="0"/>
              <a:t>New </a:t>
            </a:r>
            <a:r>
              <a:rPr lang="de-DE" sz="1600" b="1" dirty="0" smtClean="0"/>
              <a:t>York City:  JoomlaCamp NYC:  April 7, 2019</a:t>
            </a:r>
          </a:p>
          <a:p>
            <a:pPr lvl="1"/>
            <a:r>
              <a:rPr lang="en-US" sz="1200" dirty="0" smtClean="0"/>
              <a:t>Sponsored </a:t>
            </a:r>
            <a:r>
              <a:rPr lang="en-US" sz="1200" dirty="0"/>
              <a:t>by the Joomla User Groups of the Tri-State Area: </a:t>
            </a:r>
            <a:r>
              <a:rPr lang="en-US" sz="1200" dirty="0">
                <a:hlinkClick r:id="rId3"/>
              </a:rPr>
              <a:t>JoomlaUsersNYC.org</a:t>
            </a:r>
            <a:r>
              <a:rPr lang="en-US" sz="1200" dirty="0"/>
              <a:t>, </a:t>
            </a:r>
            <a:r>
              <a:rPr lang="en-US" sz="1200" dirty="0">
                <a:hlinkClick r:id="rId4"/>
              </a:rPr>
              <a:t>JoomlaUsersNJ.com</a:t>
            </a:r>
            <a:r>
              <a:rPr lang="en-US" sz="1200" dirty="0"/>
              <a:t>, Joomla Users Group of Long Island, Joomla Users Group of </a:t>
            </a:r>
            <a:r>
              <a:rPr lang="en-US" sz="1200" dirty="0" smtClean="0"/>
              <a:t>CT</a:t>
            </a:r>
          </a:p>
          <a:p>
            <a:pPr lvl="1"/>
            <a:r>
              <a:rPr lang="en-US" sz="1200" b="1" dirty="0" smtClean="0"/>
              <a:t>A variety of workshops; located at Microsoft, 677 5</a:t>
            </a:r>
            <a:r>
              <a:rPr lang="en-US" sz="1200" b="1" baseline="30000" dirty="0" smtClean="0"/>
              <a:t>th</a:t>
            </a:r>
            <a:r>
              <a:rPr lang="en-US" sz="1200" b="1" dirty="0" smtClean="0"/>
              <a:t> Avenue, NY</a:t>
            </a:r>
            <a:endParaRPr lang="en-US" sz="1200" b="1" dirty="0"/>
          </a:p>
          <a:p>
            <a:r>
              <a:rPr lang="en-US" sz="1600" dirty="0"/>
              <a:t>Australia:  August 30, 2019</a:t>
            </a:r>
          </a:p>
          <a:p>
            <a:r>
              <a:rPr lang="en-US" sz="1600" dirty="0"/>
              <a:t>Chicago:  October 2019</a:t>
            </a:r>
          </a:p>
          <a:p>
            <a:endParaRPr lang="en-US" dirty="0"/>
          </a:p>
        </p:txBody>
      </p:sp>
      <p:sp>
        <p:nvSpPr>
          <p:cNvPr id="4" name="Date Placeholder 3"/>
          <p:cNvSpPr>
            <a:spLocks noGrp="1"/>
          </p:cNvSpPr>
          <p:nvPr>
            <p:ph type="dt" sz="half" idx="10"/>
          </p:nvPr>
        </p:nvSpPr>
        <p:spPr/>
        <p:txBody>
          <a:bodyPr/>
          <a:lstStyle/>
          <a:p>
            <a:r>
              <a:rPr lang="en-US" altLang="en-US" smtClean="0"/>
              <a:t>3-25-2019</a:t>
            </a:r>
            <a:endParaRPr lang="en-US" altLang="en-US"/>
          </a:p>
        </p:txBody>
      </p:sp>
      <p:sp>
        <p:nvSpPr>
          <p:cNvPr id="5" name="Footer Placeholder 4"/>
          <p:cNvSpPr>
            <a:spLocks noGrp="1"/>
          </p:cNvSpPr>
          <p:nvPr>
            <p:ph type="ftr" sz="quarter" idx="11"/>
          </p:nvPr>
        </p:nvSpPr>
        <p:spPr/>
        <p:txBody>
          <a:bodyPr/>
          <a:lstStyle/>
          <a:p>
            <a:r>
              <a:rPr lang="en-US" altLang="en-US" smtClean="0"/>
              <a:t>www.ursamajorconsulting.com</a:t>
            </a:r>
            <a:endParaRPr lang="en-US" altLang="en-US"/>
          </a:p>
        </p:txBody>
      </p:sp>
      <p:sp>
        <p:nvSpPr>
          <p:cNvPr id="6" name="Slide Number Placeholder 5"/>
          <p:cNvSpPr>
            <a:spLocks noGrp="1"/>
          </p:cNvSpPr>
          <p:nvPr>
            <p:ph type="sldNum" sz="quarter" idx="12"/>
          </p:nvPr>
        </p:nvSpPr>
        <p:spPr/>
        <p:txBody>
          <a:bodyPr/>
          <a:lstStyle/>
          <a:p>
            <a:fld id="{A01FE47D-1719-4ABD-8A2E-77F4BB0DFC6B}" type="slidenum">
              <a:rPr lang="en-US" altLang="en-US" smtClean="0"/>
              <a:pPr/>
              <a:t>9</a:t>
            </a:fld>
            <a:endParaRPr lang="en-US" altLang="en-US"/>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5151" y="165686"/>
            <a:ext cx="2524125" cy="84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5509074"/>
      </p:ext>
    </p:extLst>
  </p:cSld>
  <p:clrMapOvr>
    <a:masterClrMapping/>
  </p:clrMapOvr>
  <p:transition>
    <p:fade thruBlk="1"/>
  </p:transition>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31728</TotalTime>
  <Words>691</Words>
  <Application>Microsoft Office PowerPoint</Application>
  <PresentationFormat>On-screen Show (4:3)</PresentationFormat>
  <Paragraphs>135</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Profile</vt:lpstr>
      <vt:lpstr>Joomla! Updates</vt:lpstr>
      <vt:lpstr>Agenda</vt:lpstr>
      <vt:lpstr>Joomla! Updates</vt:lpstr>
      <vt:lpstr>Upcoming  Joomla! Releases</vt:lpstr>
      <vt:lpstr>Recent Report by Check Point</vt:lpstr>
      <vt:lpstr>Joomla.org is now offering domains!</vt:lpstr>
      <vt:lpstr>Upcoming NOVA JUG Events</vt:lpstr>
      <vt:lpstr>Other Joomla! Events</vt:lpstr>
      <vt:lpstr>Upcoming JoomlaDays</vt:lpstr>
      <vt:lpstr>Security Tidbit for the Day</vt:lpstr>
      <vt:lpstr>Older tidbits</vt:lpstr>
      <vt:lpstr>Bruce’s test site</vt:lpstr>
      <vt:lpstr>My Joomla 4.0 comments:</vt:lpstr>
      <vt:lpstr>Tags - errors</vt:lpstr>
      <vt:lpstr>PowerPoint Presentation</vt:lpstr>
    </vt:vector>
  </TitlesOfParts>
  <Company>Ursa Major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Joomla! Web Security</dc:title>
  <dc:creator>Dorothy Firsching</dc:creator>
  <cp:lastModifiedBy>Dorothy</cp:lastModifiedBy>
  <cp:revision>115</cp:revision>
  <dcterms:created xsi:type="dcterms:W3CDTF">2011-12-29T03:18:07Z</dcterms:created>
  <dcterms:modified xsi:type="dcterms:W3CDTF">2019-03-25T18:18:11Z</dcterms:modified>
</cp:coreProperties>
</file>