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25"/>
  </p:notesMasterIdLst>
  <p:sldIdLst>
    <p:sldId id="256" r:id="rId2"/>
    <p:sldId id="269" r:id="rId3"/>
    <p:sldId id="288" r:id="rId4"/>
    <p:sldId id="290" r:id="rId5"/>
    <p:sldId id="337" r:id="rId6"/>
    <p:sldId id="462" r:id="rId7"/>
    <p:sldId id="463" r:id="rId8"/>
    <p:sldId id="377" r:id="rId9"/>
    <p:sldId id="378" r:id="rId10"/>
    <p:sldId id="426" r:id="rId11"/>
    <p:sldId id="425" r:id="rId12"/>
    <p:sldId id="293" r:id="rId13"/>
    <p:sldId id="292" r:id="rId14"/>
    <p:sldId id="346" r:id="rId15"/>
    <p:sldId id="409" r:id="rId16"/>
    <p:sldId id="403" r:id="rId17"/>
    <p:sldId id="405" r:id="rId18"/>
    <p:sldId id="404" r:id="rId19"/>
    <p:sldId id="379" r:id="rId20"/>
    <p:sldId id="380" r:id="rId21"/>
    <p:sldId id="375" r:id="rId22"/>
    <p:sldId id="348" r:id="rId23"/>
    <p:sldId id="34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2" autoAdjust="0"/>
    <p:restoredTop sz="94660"/>
  </p:normalViewPr>
  <p:slideViewPr>
    <p:cSldViewPr>
      <p:cViewPr varScale="1">
        <p:scale>
          <a:sx n="108" d="100"/>
          <a:sy n="108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77C9288-AAE9-4F9D-809D-DF668FFE1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93F57-C6E5-4C80-A43A-8679AE091B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88413-6575-47AA-A8E8-272FFFF6DF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6079D7-1E80-4BFD-8951-21910A732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429F5-3E81-47B5-BF63-42201FCBB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09485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D62F7-41C4-42DD-8FAD-340AF2106F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86436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476603C-1BBE-4265-932F-232B54A44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8769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E47D-1719-4ABD-8A2E-77F4BB0DF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98056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2450F-A06F-44C0-9AB6-3E04C3B83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2078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A391-9F9C-4EEC-BDB7-8C5225CBD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4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EB040-9F88-42D6-A818-C64C42A3D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0652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7B07-6842-4CFC-948A-BCA535F8F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3681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4C4F8-F011-495D-8911-2004F7016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72833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19767-4E36-4AEA-BED8-6BAE27BF3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14785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F041-E894-464C-964F-338D5181B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4255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09-28-2020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2F0F34-4646-442C-910A-37E30EF0A5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fade thruBlk="1"/>
  </p:transition>
  <p:hf hdr="0" ft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firsching@ursamajor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omlachicagonorth.com/" TargetMode="External"/><Relationship Id="rId2" Type="http://schemas.openxmlformats.org/officeDocument/2006/relationships/hyperlink" Target="https://joomlausersnj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jugboston.org/meetings/event/3-keyword-research-how-it-supports-seo-as-well-as-overall-marketing-strategy" TargetMode="External"/><Relationship Id="rId4" Type="http://schemas.openxmlformats.org/officeDocument/2006/relationships/hyperlink" Target="https://joomlachicagonorth.com/meetings/event/133-custom-fields-and-external-data-source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gazine.joomla.org/all-issues/may-2020/the-may-issu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gazine.joomla.org/all-issues/may-2020/joomla-4-what-to-expec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joomlachicagonorth.com/blog/the-day-after-joomla-4-0-planning-the-futu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olunteers.joomla.org/teams/joomla-enhancement-development-tea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pdate.joomla.org/core/nightlies/next_major_list.x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Joomla! Updates and Tips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352800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Northern Virginia Joomla Users Group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September 2020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Dorothy Firsching, Ursa Major Consulting, LLC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dfirsching@ursamajorconsulting.com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D6273-63AA-4FD6-8BD3-96745939D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Pre-Update Check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665B386-8BF5-4F38-B858-F5ED5A63C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5921" y="1752600"/>
            <a:ext cx="6862634" cy="4267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4020E-EAB5-4ED3-85BF-B31D2A68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9F086-7624-491E-A0B2-55A5B7DA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492014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5858C-1FBB-456F-A4B9-1A69DDC73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Extensions Pre-Update Check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0D8070F-5279-48F0-B3EE-0F6FA12421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28800"/>
            <a:ext cx="7403864" cy="4267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DC66A-48FC-42EB-BEFD-B1DAE4A4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2032D-4D7F-497F-A475-C62AD4D8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0974DD-C275-418F-AEFF-8AACFFC144E0}"/>
              </a:ext>
            </a:extLst>
          </p:cNvPr>
          <p:cNvSpPr txBox="1"/>
          <p:nvPr/>
        </p:nvSpPr>
        <p:spPr>
          <a:xfrm>
            <a:off x="5334001" y="44196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 had already figured out that the </a:t>
            </a:r>
            <a:r>
              <a:rPr lang="en-US" sz="1400" dirty="0" err="1"/>
              <a:t>Ja_landscape</a:t>
            </a:r>
            <a:r>
              <a:rPr lang="en-US" sz="1400" dirty="0"/>
              <a:t> template was broken; though it said it was Joomla 4 ready!</a:t>
            </a:r>
          </a:p>
        </p:txBody>
      </p:sp>
    </p:spTree>
    <p:extLst>
      <p:ext uri="{BB962C8B-B14F-4D97-AF65-F5344CB8AC3E}">
        <p14:creationId xmlns:p14="http://schemas.microsoft.com/office/powerpoint/2010/main" val="1757112185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Joomla!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610600" cy="4267200"/>
          </a:xfrm>
        </p:spPr>
        <p:txBody>
          <a:bodyPr/>
          <a:lstStyle/>
          <a:p>
            <a:r>
              <a:rPr lang="en-US" sz="2000" dirty="0"/>
              <a:t>Joomla Users Group of NJ - </a:t>
            </a:r>
            <a:r>
              <a:rPr lang="en-US" sz="2000" dirty="0">
                <a:hlinkClick r:id="rId2"/>
              </a:rPr>
              <a:t>https://joomlausersnj.com/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New Brunswick, NJ</a:t>
            </a:r>
          </a:p>
          <a:p>
            <a:r>
              <a:rPr lang="en-US" sz="2000" dirty="0">
                <a:solidFill>
                  <a:srgbClr val="FF0000"/>
                </a:solidFill>
              </a:rPr>
              <a:t>JUG Chicago North (JUGCN) </a:t>
            </a:r>
            <a:r>
              <a:rPr lang="en-US" sz="2000" dirty="0">
                <a:hlinkClick r:id="rId3"/>
              </a:rPr>
              <a:t>https://joomlachicagonorth.com/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August 26,2020 – Custom Fields and External Data Sources, 2 pm our time, </a:t>
            </a:r>
            <a:r>
              <a:rPr lang="en-US" sz="1600" dirty="0">
                <a:hlinkClick r:id="rId4"/>
              </a:rPr>
              <a:t>https://joomlachicagonorth.com/meetings/event/133-custom-fields-and-external-data-sources</a:t>
            </a:r>
            <a:r>
              <a:rPr lang="en-US" sz="1600" dirty="0"/>
              <a:t> 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October 17, 2020:  </a:t>
            </a:r>
            <a:r>
              <a:rPr lang="en-US" sz="1600" b="1" dirty="0" err="1">
                <a:solidFill>
                  <a:srgbClr val="FF0000"/>
                </a:solidFill>
              </a:rPr>
              <a:t>JoomlaDay</a:t>
            </a:r>
            <a:r>
              <a:rPr lang="en-US" sz="1600" b="1" dirty="0">
                <a:solidFill>
                  <a:srgbClr val="FF0000"/>
                </a:solidFill>
              </a:rPr>
              <a:t> Chicago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Squash bugs weekly for J4!</a:t>
            </a:r>
          </a:p>
          <a:p>
            <a:r>
              <a:rPr lang="en-US" sz="2000" dirty="0"/>
              <a:t>Joomla User Group Boston</a:t>
            </a:r>
          </a:p>
          <a:p>
            <a:pPr lvl="1"/>
            <a:r>
              <a:rPr lang="en-US" sz="1400" dirty="0">
                <a:hlinkClick r:id="rId5"/>
              </a:rPr>
              <a:t>https://www.jugboston.org/meetings/event/3-keyword-research-how-it-supports-seo-as-well-as-overall-marketing-strategy</a:t>
            </a:r>
            <a:r>
              <a:rPr lang="en-US" sz="1400" dirty="0"/>
              <a:t> -- Was in August, may have been recorded</a:t>
            </a:r>
          </a:p>
          <a:p>
            <a:r>
              <a:rPr lang="en-US" sz="2000" dirty="0"/>
              <a:t>Joomla! Users Group Long Island</a:t>
            </a:r>
          </a:p>
          <a:p>
            <a:pPr lvl="1"/>
            <a:r>
              <a:rPr lang="en-US" sz="1600" dirty="0"/>
              <a:t>Meets monthly but no info…</a:t>
            </a:r>
          </a:p>
          <a:p>
            <a:pPr marL="471487" lvl="1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565047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NOVA JUG Events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267200"/>
          </a:xfrm>
        </p:spPr>
        <p:txBody>
          <a:bodyPr/>
          <a:lstStyle/>
          <a:p>
            <a:r>
              <a:rPr lang="en-US" sz="2400" dirty="0"/>
              <a:t>Monday, September 28, 2020</a:t>
            </a:r>
          </a:p>
          <a:p>
            <a:r>
              <a:rPr lang="en-US" sz="2400" dirty="0"/>
              <a:t>Monday, October 26, 2020</a:t>
            </a:r>
          </a:p>
          <a:p>
            <a:r>
              <a:rPr lang="en-US" sz="2400" dirty="0"/>
              <a:t>Monday, November 23, 2020</a:t>
            </a:r>
          </a:p>
          <a:p>
            <a:r>
              <a:rPr lang="en-US" sz="2400" dirty="0"/>
              <a:t>Monday, December 28, 2020</a:t>
            </a:r>
          </a:p>
          <a:p>
            <a:r>
              <a:rPr lang="en-US" sz="2400" dirty="0"/>
              <a:t>Cancel for holidays? Reschedule?</a:t>
            </a:r>
          </a:p>
          <a:p>
            <a:r>
              <a:rPr lang="en-US" sz="2400" dirty="0"/>
              <a:t>Topics / Speakers?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99365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2895600"/>
            <a:ext cx="7772400" cy="1362075"/>
          </a:xfrm>
        </p:spPr>
        <p:txBody>
          <a:bodyPr/>
          <a:lstStyle/>
          <a:p>
            <a:r>
              <a:rPr lang="en-US" dirty="0"/>
              <a:t>Joomla! Tidbits…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508123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548BD-159E-47B6-BBF1-54CB5636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Tidbit – </a:t>
            </a:r>
            <a:r>
              <a:rPr lang="en-US" dirty="0" err="1"/>
              <a:t>Akeeba</a:t>
            </a:r>
            <a:r>
              <a:rPr lang="en-US" dirty="0"/>
              <a:t> 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06319-90D0-459F-9EEC-B3C0CE401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backup outside of default location for increased security</a:t>
            </a:r>
          </a:p>
          <a:p>
            <a:r>
              <a:rPr lang="en-US" dirty="0"/>
              <a:t>Putting it outside of </a:t>
            </a:r>
            <a:r>
              <a:rPr lang="en-US" dirty="0" err="1"/>
              <a:t>public_html</a:t>
            </a:r>
            <a:r>
              <a:rPr lang="en-US" dirty="0"/>
              <a:t> is best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685C5-A87A-43B9-9813-DA407AF5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0F55E-EC7B-4943-9675-DEC2D64C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370699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Tidbit:  Can’t get into 2fa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r>
              <a:rPr lang="en-US" sz="1800" dirty="0"/>
              <a:t>If you can log in – simply go to Extensions </a:t>
            </a:r>
            <a:r>
              <a:rPr lang="en-US" sz="1800" dirty="0">
                <a:sym typeface="Wingdings" panose="05000000000000000000" pitchFamily="2" charset="2"/>
              </a:rPr>
              <a:t> Plugin, search for Two Factor Authentication and disable it.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Or use your saved list of recovery codes. You have that, right?</a:t>
            </a:r>
          </a:p>
          <a:p>
            <a:r>
              <a:rPr lang="en-US" sz="1800" dirty="0">
                <a:sym typeface="Wingdings" panose="05000000000000000000" pitchFamily="2" charset="2"/>
              </a:rPr>
              <a:t>If you can’t do that: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Log into phpMyAdmin in CPANEL or otherwise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Select the database for your website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Go to the </a:t>
            </a:r>
            <a:r>
              <a:rPr lang="en-US" sz="1400" b="1" dirty="0">
                <a:sym typeface="Wingdings" panose="05000000000000000000" pitchFamily="2" charset="2"/>
              </a:rPr>
              <a:t>extensions </a:t>
            </a:r>
            <a:r>
              <a:rPr lang="en-US" sz="1400" dirty="0">
                <a:sym typeface="Wingdings" panose="05000000000000000000" pitchFamily="2" charset="2"/>
              </a:rPr>
              <a:t>table and set </a:t>
            </a:r>
            <a:r>
              <a:rPr lang="en-US" sz="1400" b="1" dirty="0">
                <a:sym typeface="Wingdings" panose="05000000000000000000" pitchFamily="2" charset="2"/>
              </a:rPr>
              <a:t>enabled</a:t>
            </a:r>
            <a:r>
              <a:rPr lang="en-US" sz="1400" dirty="0">
                <a:sym typeface="Wingdings" panose="05000000000000000000" pitchFamily="2" charset="2"/>
              </a:rPr>
              <a:t> to 0 for </a:t>
            </a:r>
            <a:r>
              <a:rPr lang="en-US" sz="1400" b="1" dirty="0" err="1">
                <a:sym typeface="Wingdings" panose="05000000000000000000" pitchFamily="2" charset="2"/>
              </a:rPr>
              <a:t>plg_twofactorauth_totp</a:t>
            </a:r>
            <a:endParaRPr lang="en-US" sz="1400" b="1" dirty="0">
              <a:sym typeface="Wingdings" panose="05000000000000000000" pitchFamily="2" charset="2"/>
            </a:endParaRPr>
          </a:p>
          <a:p>
            <a:pPr lvl="1"/>
            <a:r>
              <a:rPr lang="en-US" sz="1200" dirty="0">
                <a:sym typeface="Wingdings" panose="05000000000000000000" pitchFamily="2" charset="2"/>
              </a:rPr>
              <a:t>Also set </a:t>
            </a:r>
            <a:r>
              <a:rPr lang="en-US" sz="1200" b="1" dirty="0" err="1">
                <a:sym typeface="Wingdings" panose="05000000000000000000" pitchFamily="2" charset="2"/>
              </a:rPr>
              <a:t>plg_twofactorauth_yubikey</a:t>
            </a:r>
            <a:r>
              <a:rPr lang="en-US" sz="1200" b="1" dirty="0">
                <a:sym typeface="Wingdings" panose="05000000000000000000" pitchFamily="2" charset="2"/>
              </a:rPr>
              <a:t> </a:t>
            </a:r>
            <a:r>
              <a:rPr lang="en-US" sz="1200" dirty="0">
                <a:sym typeface="Wingdings" panose="05000000000000000000" pitchFamily="2" charset="2"/>
              </a:rPr>
              <a:t>to 0 if you are using </a:t>
            </a:r>
            <a:r>
              <a:rPr lang="en-US" sz="1200" dirty="0" err="1">
                <a:sym typeface="Wingdings" panose="05000000000000000000" pitchFamily="2" charset="2"/>
              </a:rPr>
              <a:t>Yubikey</a:t>
            </a:r>
            <a:endParaRPr lang="en-US" sz="1200" dirty="0">
              <a:sym typeface="Wingdings" panose="05000000000000000000" pitchFamily="2" charset="2"/>
            </a:endParaRPr>
          </a:p>
          <a:p>
            <a:pPr lvl="2"/>
            <a:endParaRPr lang="en-US" sz="1000" dirty="0">
              <a:sym typeface="Wingdings" panose="05000000000000000000" pitchFamily="2" charset="2"/>
            </a:endParaRP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Alternatively: assuming your database table prefix is AAA___, run the following queries:</a:t>
            </a:r>
          </a:p>
          <a:p>
            <a:pPr lvl="2"/>
            <a:r>
              <a:rPr lang="en-US" sz="1050" dirty="0"/>
              <a:t>UPDATE `</a:t>
            </a:r>
            <a:r>
              <a:rPr lang="en-US" sz="1050" dirty="0" err="1"/>
              <a:t>AAA__extensions</a:t>
            </a:r>
            <a:r>
              <a:rPr lang="en-US" sz="1050" dirty="0"/>
              <a:t>` SET `enabled` = '0' WHERE `name` = '</a:t>
            </a:r>
            <a:r>
              <a:rPr lang="en-US" sz="1050" dirty="0" err="1"/>
              <a:t>plg_twofactorauth_totp</a:t>
            </a:r>
            <a:r>
              <a:rPr lang="en-US" sz="1050" dirty="0"/>
              <a:t>';</a:t>
            </a:r>
            <a:endParaRPr lang="en-US" sz="1600" dirty="0"/>
          </a:p>
          <a:p>
            <a:pPr lvl="2"/>
            <a:r>
              <a:rPr lang="en-US" sz="1050" dirty="0"/>
              <a:t>UPDATE `</a:t>
            </a:r>
            <a:r>
              <a:rPr lang="en-US" sz="1050" dirty="0" err="1"/>
              <a:t>AAA__extensions</a:t>
            </a:r>
            <a:r>
              <a:rPr lang="en-US" sz="1050" dirty="0"/>
              <a:t>` SET `enabled` = '0' WHERE `name` = '</a:t>
            </a:r>
            <a:r>
              <a:rPr lang="en-US" sz="1050" dirty="0" err="1"/>
              <a:t>plg_twofactorauth_yubikey</a:t>
            </a:r>
            <a:r>
              <a:rPr lang="en-US" sz="1050" dirty="0"/>
              <a:t>’;</a:t>
            </a:r>
            <a:endParaRPr lang="en-US" sz="1600" dirty="0"/>
          </a:p>
          <a:p>
            <a:r>
              <a:rPr lang="en-US" sz="1600" dirty="0">
                <a:sym typeface="Wingdings" panose="05000000000000000000" pitchFamily="2" charset="2"/>
              </a:rPr>
              <a:t>TIP:  if  you have multiple sites on a given domain, you will need to make different recognizable usernames, to keep the codes separate</a:t>
            </a:r>
          </a:p>
          <a:p>
            <a:pPr lvl="1"/>
            <a:endParaRPr lang="en-US" sz="1400" dirty="0">
              <a:sym typeface="Wingdings" panose="05000000000000000000" pitchFamily="2" charset="2"/>
            </a:endParaRPr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885113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February Tidbit:  Embed Code Gone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Iframe and embed code from a page when a user without sufficient authorization saves it – maybe just leaving some empty paragraph tags or even &amp;</a:t>
            </a:r>
            <a:r>
              <a:rPr lang="en-US" sz="1600" dirty="0" err="1"/>
              <a:t>nbsp</a:t>
            </a:r>
            <a:r>
              <a:rPr lang="en-US" sz="1600" dirty="0"/>
              <a:t>;</a:t>
            </a:r>
          </a:p>
          <a:p>
            <a:r>
              <a:rPr lang="en-US" sz="1600" dirty="0"/>
              <a:t>Options to consider:</a:t>
            </a:r>
          </a:p>
          <a:p>
            <a:r>
              <a:rPr lang="en-US" sz="1600" dirty="0" err="1"/>
              <a:t>TinyMCE</a:t>
            </a:r>
            <a:r>
              <a:rPr lang="en-US" sz="1600" dirty="0"/>
              <a:t>:</a:t>
            </a:r>
          </a:p>
          <a:p>
            <a:pPr lvl="1"/>
            <a:r>
              <a:rPr lang="en-US" sz="1400" dirty="0"/>
              <a:t>Go to extensions &gt; plugins &gt; editor and find </a:t>
            </a:r>
            <a:r>
              <a:rPr lang="en-US" sz="1400" dirty="0" err="1"/>
              <a:t>TinyMCE</a:t>
            </a:r>
            <a:r>
              <a:rPr lang="en-US" sz="1400" dirty="0"/>
              <a:t> plugin</a:t>
            </a:r>
          </a:p>
          <a:p>
            <a:pPr lvl="1"/>
            <a:r>
              <a:rPr lang="en-US" sz="1400" dirty="0"/>
              <a:t>Remove iframe from list of prohibited elements for the selected panel set and add it to “Extended valid elements” list</a:t>
            </a:r>
          </a:p>
          <a:p>
            <a:r>
              <a:rPr lang="en-US" sz="1600" dirty="0"/>
              <a:t>JCE:</a:t>
            </a:r>
          </a:p>
          <a:p>
            <a:pPr lvl="1"/>
            <a:r>
              <a:rPr lang="en-US" sz="1400" dirty="0"/>
              <a:t>Go to profiles and find the right profile for the user</a:t>
            </a:r>
          </a:p>
          <a:p>
            <a:pPr lvl="1"/>
            <a:r>
              <a:rPr lang="en-US" sz="1400" dirty="0"/>
              <a:t>Change settings in Media to set Allow Iframes to Yes</a:t>
            </a:r>
          </a:p>
          <a:p>
            <a:pPr lvl="1"/>
            <a:r>
              <a:rPr lang="en-US" sz="1400" dirty="0"/>
              <a:t>Or just use Code view and save; don’t look at the </a:t>
            </a:r>
            <a:r>
              <a:rPr lang="en-US" sz="1400" dirty="0" err="1"/>
              <a:t>wysiwyg</a:t>
            </a:r>
            <a:r>
              <a:rPr lang="en-US" sz="1400" dirty="0"/>
              <a:t> view at all</a:t>
            </a:r>
          </a:p>
          <a:p>
            <a:r>
              <a:rPr lang="en-US" sz="1800" dirty="0"/>
              <a:t>Don’t use an editor </a:t>
            </a:r>
            <a:r>
              <a:rPr lang="en-US" sz="1800" dirty="0">
                <a:sym typeface="Wingdings" panose="05000000000000000000" pitchFamily="2" charset="2"/>
              </a:rPr>
              <a:t> Set it to Editor-None</a:t>
            </a:r>
            <a:endParaRPr lang="en-US" sz="1800" dirty="0"/>
          </a:p>
          <a:p>
            <a:r>
              <a:rPr lang="en-US" sz="1600" dirty="0"/>
              <a:t>Global configuration:</a:t>
            </a:r>
          </a:p>
          <a:p>
            <a:pPr lvl="1"/>
            <a:r>
              <a:rPr lang="en-US" sz="1400" dirty="0"/>
              <a:t>Change setting for Text Filter Setting for the given user group </a:t>
            </a:r>
            <a:r>
              <a:rPr lang="en-US" sz="1400" dirty="0">
                <a:sym typeface="Wingdings" panose="05000000000000000000" pitchFamily="2" charset="2"/>
              </a:rPr>
              <a:t> No Filtering, or whitelist / blacklist per the next page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735485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Filter </a:t>
            </a:r>
            <a:br>
              <a:rPr lang="en-US" dirty="0"/>
            </a:br>
            <a:r>
              <a:rPr lang="en-US" dirty="0"/>
              <a:t>Settings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"/>
            <a:ext cx="5970980" cy="590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1" y="2286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Tweak per the footnotes</a:t>
            </a:r>
          </a:p>
        </p:txBody>
      </p:sp>
    </p:spTree>
    <p:extLst>
      <p:ext uri="{BB962C8B-B14F-4D97-AF65-F5344CB8AC3E}">
        <p14:creationId xmlns:p14="http://schemas.microsoft.com/office/powerpoint/2010/main" val="1985639388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Tidbits: Backend Notices and Notifications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is a new version of Joomla! out, but your website doesn’t say so.</a:t>
            </a:r>
          </a:p>
          <a:p>
            <a:pPr lvl="1"/>
            <a:r>
              <a:rPr lang="en-US" sz="1800" dirty="0"/>
              <a:t>Go to Plugins and search for update</a:t>
            </a:r>
          </a:p>
          <a:p>
            <a:pPr lvl="1"/>
            <a:r>
              <a:rPr lang="en-US" sz="1800" dirty="0"/>
              <a:t>Update notification </a:t>
            </a:r>
            <a:r>
              <a:rPr lang="en-US" sz="1800" dirty="0">
                <a:sym typeface="Wingdings" panose="05000000000000000000" pitchFamily="2" charset="2"/>
              </a:rPr>
              <a:t> turn on to get emails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Update icon  turn on to have the message and link in the control panel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Check also that Update Source in the Update Channel is set to Default</a:t>
            </a:r>
          </a:p>
          <a:p>
            <a:r>
              <a:rPr lang="en-US" sz="2200" dirty="0">
                <a:sym typeface="Wingdings" panose="05000000000000000000" pitchFamily="2" charset="2"/>
              </a:rPr>
              <a:t>You can also set it to tell people when a backup is needed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Useful if other people are adding content to the site.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687468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09-28-2020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/>
              <a:t>Joomla! Updates</a:t>
            </a:r>
          </a:p>
          <a:p>
            <a:r>
              <a:rPr lang="en-US" altLang="en-US" sz="2000" dirty="0"/>
              <a:t>Upcoming JUG Meetings</a:t>
            </a:r>
          </a:p>
          <a:p>
            <a:r>
              <a:rPr lang="en-US" altLang="en-US" sz="2000" dirty="0"/>
              <a:t>Program – Marvin on Gantry and SASS</a:t>
            </a:r>
          </a:p>
          <a:p>
            <a:r>
              <a:rPr lang="en-US" altLang="en-US" sz="2000" dirty="0"/>
              <a:t>Topics for Future - Discussion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Tidbits (2):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ym typeface="Wingdings" panose="05000000000000000000" pitchFamily="2" charset="2"/>
              </a:rPr>
              <a:t>IF you get way too many email notifications for a site: 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Go to Installer / Preferences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Change Updates Caching (in hours) to something not zero. E.g., change it to 6 hours.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5410200" cy="341757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630489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October </a:t>
            </a:r>
            <a:r>
              <a:rPr lang="en-US" dirty="0" err="1"/>
              <a:t>Tidbit:Ospam-a-not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OSPam</a:t>
            </a:r>
            <a:r>
              <a:rPr lang="en-US" sz="2400" dirty="0"/>
              <a:t>-a-not extension from </a:t>
            </a:r>
            <a:r>
              <a:rPr lang="en-US" sz="2400" dirty="0" err="1"/>
              <a:t>Joomlashack</a:t>
            </a:r>
            <a:endParaRPr lang="en-US" sz="2400" dirty="0"/>
          </a:p>
          <a:p>
            <a:pPr lvl="1"/>
            <a:r>
              <a:rPr lang="en-US" sz="2000" dirty="0"/>
              <a:t>Uses a time gate – no </a:t>
            </a:r>
            <a:r>
              <a:rPr lang="en-US" sz="2000" dirty="0" err="1"/>
              <a:t>reCaptcha</a:t>
            </a:r>
            <a:endParaRPr lang="en-US" sz="2000" dirty="0"/>
          </a:p>
          <a:p>
            <a:pPr lvl="2"/>
            <a:r>
              <a:rPr lang="en-US" sz="1700" dirty="0"/>
              <a:t>Hidden timestamp that records how log it took to fill out a form</a:t>
            </a:r>
          </a:p>
          <a:p>
            <a:pPr lvl="2"/>
            <a:r>
              <a:rPr lang="en-US" sz="1700" dirty="0"/>
              <a:t>Blocks bots</a:t>
            </a:r>
          </a:p>
          <a:p>
            <a:pPr lvl="2"/>
            <a:r>
              <a:rPr lang="en-US" sz="1700" dirty="0"/>
              <a:t>No additional setup after install – enable recording of spam attempts and set a minimum form time in case form submissions are blocked too quickly</a:t>
            </a:r>
          </a:p>
          <a:p>
            <a:r>
              <a:rPr lang="en-US" sz="2400" dirty="0"/>
              <a:t>I have not tried this / not sure whether it works on logins as well.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585332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Tidbits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r>
              <a:rPr lang="en-US" sz="2400" dirty="0"/>
              <a:t>Could not upload pdf files any more!</a:t>
            </a:r>
          </a:p>
          <a:p>
            <a:pPr lvl="1"/>
            <a:r>
              <a:rPr lang="en-US" sz="2000" dirty="0"/>
              <a:t>Had upgraded PHP on site</a:t>
            </a:r>
          </a:p>
          <a:p>
            <a:pPr lvl="1"/>
            <a:r>
              <a:rPr lang="en-US" sz="2000" dirty="0"/>
              <a:t>Joomla! was already set to allow pdfs</a:t>
            </a:r>
          </a:p>
          <a:p>
            <a:pPr lvl="1"/>
            <a:r>
              <a:rPr lang="en-US" sz="2000" dirty="0"/>
              <a:t>Was able to bypass processing them and let it work</a:t>
            </a:r>
          </a:p>
          <a:p>
            <a:pPr lvl="1"/>
            <a:r>
              <a:rPr lang="en-US" sz="2000" dirty="0"/>
              <a:t>Still a PHP library issue to be researched</a:t>
            </a:r>
          </a:p>
          <a:p>
            <a:pPr lvl="1"/>
            <a:r>
              <a:rPr lang="en-US" sz="2000" dirty="0"/>
              <a:t>Anybody know more about how this works?</a:t>
            </a:r>
          </a:p>
          <a:p>
            <a:r>
              <a:rPr lang="en-US" sz="2400" dirty="0"/>
              <a:t>JCE issue on editing 2</a:t>
            </a:r>
            <a:r>
              <a:rPr lang="en-US" sz="2400" baseline="30000" dirty="0"/>
              <a:t>nd</a:t>
            </a:r>
            <a:r>
              <a:rPr lang="en-US" sz="2400" dirty="0"/>
              <a:t> </a:t>
            </a:r>
            <a:r>
              <a:rPr lang="en-US" sz="2400" dirty="0" err="1"/>
              <a:t>textarea</a:t>
            </a:r>
            <a:r>
              <a:rPr lang="en-US" sz="2400" dirty="0"/>
              <a:t> in Zoo</a:t>
            </a:r>
          </a:p>
          <a:p>
            <a:pPr lvl="1"/>
            <a:r>
              <a:rPr lang="en-US" sz="2000" dirty="0"/>
              <a:t>Could not add a link or use other functions</a:t>
            </a:r>
          </a:p>
          <a:p>
            <a:pPr lvl="1"/>
            <a:r>
              <a:rPr lang="en-US" sz="2000" dirty="0"/>
              <a:t>Tested with various JCE profiles and settings</a:t>
            </a:r>
          </a:p>
          <a:p>
            <a:pPr lvl="1"/>
            <a:r>
              <a:rPr lang="en-US" sz="2000" dirty="0"/>
              <a:t>But could use </a:t>
            </a:r>
            <a:r>
              <a:rPr lang="en-US" sz="2000" dirty="0" err="1"/>
              <a:t>TinyMCE</a:t>
            </a:r>
            <a:r>
              <a:rPr lang="en-US" sz="2000" dirty="0"/>
              <a:t> so it was a JCE issue</a:t>
            </a:r>
          </a:p>
          <a:p>
            <a:pPr lvl="1"/>
            <a:r>
              <a:rPr lang="en-US" sz="2000" dirty="0"/>
              <a:t>Contacted JCE, they issued a patch</a:t>
            </a:r>
          </a:p>
          <a:p>
            <a:pPr lvl="1"/>
            <a:r>
              <a:rPr lang="en-US" sz="2000" dirty="0"/>
              <a:t>It now works with the latest updates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780703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Tidbits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348662" cy="4267200"/>
          </a:xfrm>
        </p:spPr>
        <p:txBody>
          <a:bodyPr/>
          <a:lstStyle/>
          <a:p>
            <a:r>
              <a:rPr lang="en-US" sz="2400" dirty="0"/>
              <a:t>Issue with </a:t>
            </a:r>
            <a:r>
              <a:rPr lang="en-US" sz="2400" dirty="0" err="1"/>
              <a:t>Joomlart</a:t>
            </a:r>
            <a:r>
              <a:rPr lang="en-US" sz="2400" dirty="0"/>
              <a:t> template’s </a:t>
            </a:r>
            <a:r>
              <a:rPr lang="en-US" sz="2400" dirty="0" err="1"/>
              <a:t>MegaMenu</a:t>
            </a:r>
            <a:r>
              <a:rPr lang="en-US" sz="2400" dirty="0"/>
              <a:t> + </a:t>
            </a:r>
            <a:r>
              <a:rPr lang="en-US" sz="2400" dirty="0" err="1"/>
              <a:t>AdminTools</a:t>
            </a:r>
            <a:endParaRPr lang="en-US" sz="2400" dirty="0"/>
          </a:p>
          <a:p>
            <a:pPr lvl="1"/>
            <a:r>
              <a:rPr lang="en-US" sz="2000" dirty="0" err="1"/>
              <a:t>MegaMenu</a:t>
            </a:r>
            <a:r>
              <a:rPr lang="en-US" sz="2000" dirty="0"/>
              <a:t> takes over normal Joomla menu module functions, e.g., which levels to display</a:t>
            </a:r>
          </a:p>
          <a:p>
            <a:pPr lvl="1"/>
            <a:r>
              <a:rPr lang="en-US" sz="2000" dirty="0"/>
              <a:t>Suddenly, would not allow adjustment of main menu as needed on a running site</a:t>
            </a:r>
          </a:p>
          <a:p>
            <a:pPr lvl="1"/>
            <a:r>
              <a:rPr lang="en-US" sz="2000" dirty="0"/>
              <a:t>Turned out to be in conflict with Akeeba </a:t>
            </a:r>
            <a:r>
              <a:rPr lang="en-US" sz="2000" dirty="0" err="1"/>
              <a:t>Admintools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Fixed with setting </a:t>
            </a:r>
            <a:r>
              <a:rPr lang="en-US" sz="2000" dirty="0" err="1"/>
              <a:t>Admintools</a:t>
            </a:r>
            <a:r>
              <a:rPr lang="en-US" sz="2000" dirty="0"/>
              <a:t> to  “Allow Site Templates”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644541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Latest Joomla!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72462" cy="4267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3.9.22 – 88% done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3.9.21 – August 25, 2020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Joomla 4 Beta 4 – September 15, 2020</a:t>
            </a:r>
          </a:p>
          <a:p>
            <a:pPr lvl="1"/>
            <a:r>
              <a:rPr lang="en-US" sz="2000" dirty="0"/>
              <a:t>Over 100 bugs squashed</a:t>
            </a:r>
          </a:p>
          <a:p>
            <a:r>
              <a:rPr lang="en-US" sz="2400" dirty="0">
                <a:solidFill>
                  <a:srgbClr val="FF0000"/>
                </a:solidFill>
              </a:rPr>
              <a:t>3.10 Alpha 2 – September 15, 2020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096228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</a:t>
            </a:r>
            <a:br>
              <a:rPr lang="en-US" dirty="0"/>
            </a:br>
            <a:r>
              <a:rPr lang="en-US" dirty="0"/>
              <a:t>Joomla!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75" y="1914098"/>
            <a:ext cx="8196262" cy="4267200"/>
          </a:xfrm>
        </p:spPr>
        <p:txBody>
          <a:bodyPr/>
          <a:lstStyle/>
          <a:p>
            <a:r>
              <a:rPr lang="en-US" sz="2000" dirty="0"/>
              <a:t>Joomla! 3.10 – last of Joomla! 3.x Series – ?? 2020</a:t>
            </a:r>
          </a:p>
          <a:p>
            <a:pPr lvl="1"/>
            <a:r>
              <a:rPr lang="en-US" sz="1800" dirty="0"/>
              <a:t>API changes prior to Joomla! 4.0</a:t>
            </a:r>
          </a:p>
          <a:p>
            <a:pPr lvl="1"/>
            <a:r>
              <a:rPr lang="en-US" sz="1800" dirty="0"/>
              <a:t>Will be supported for 2 years after release </a:t>
            </a:r>
          </a:p>
          <a:p>
            <a:pPr lvl="1"/>
            <a:r>
              <a:rPr lang="en-US" sz="1800" dirty="0"/>
              <a:t>Update Checker – test compatibility with Joomla! 4.0</a:t>
            </a:r>
          </a:p>
          <a:p>
            <a:pPr lvl="1"/>
            <a:r>
              <a:rPr lang="en-US" sz="1800" dirty="0"/>
              <a:t>https://magazine.joomla.org/all-issues/may-2020/joomla-3-10-and-the-update-checker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Joomla! 4.0 beta 4 – September 15, 2020</a:t>
            </a:r>
          </a:p>
          <a:p>
            <a:pPr lvl="1"/>
            <a:r>
              <a:rPr lang="en-US" sz="1600" dirty="0">
                <a:hlinkClick r:id="rId2"/>
              </a:rPr>
              <a:t>https://magazine.joomla.org/all-issues/may-2020/the-may-issue</a:t>
            </a:r>
            <a:endParaRPr lang="en-US" sz="1600" dirty="0"/>
          </a:p>
          <a:p>
            <a:pPr lvl="1"/>
            <a:r>
              <a:rPr lang="en-US" sz="1600" dirty="0"/>
              <a:t>Can update to Joomla! 3.10 and then to 4.0 beta</a:t>
            </a:r>
          </a:p>
          <a:p>
            <a:pPr lvl="1"/>
            <a:r>
              <a:rPr lang="en-US" sz="1600" dirty="0"/>
              <a:t>I installed Joomla! 4.0 beta 3 but site templates won’t work with it yet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0"/>
            <a:ext cx="3481387" cy="161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84165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Joomla! 4.0 Key Features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https://magazine.joomla.org/all-issues/may-2020/joomla-4-what-to-expect</a:t>
            </a:r>
            <a:endParaRPr lang="en-US" sz="1200" b="1" dirty="0"/>
          </a:p>
          <a:p>
            <a:r>
              <a:rPr lang="en-US" sz="1200" b="1" dirty="0"/>
              <a:t>Workflow</a:t>
            </a:r>
          </a:p>
          <a:p>
            <a:r>
              <a:rPr lang="en-US" sz="1200" b="1" dirty="0"/>
              <a:t>Media Manager</a:t>
            </a:r>
          </a:p>
          <a:p>
            <a:r>
              <a:rPr lang="en-US" sz="1200" b="1" dirty="0"/>
              <a:t>Installation – in seconds</a:t>
            </a:r>
          </a:p>
          <a:p>
            <a:r>
              <a:rPr lang="en-US" sz="1200" b="1" dirty="0"/>
              <a:t>A cleaner and more powerful codebase</a:t>
            </a:r>
            <a:r>
              <a:rPr lang="en-US" sz="1200" dirty="0"/>
              <a:t>. With the removal of deprecated functions from Joomla 3.x and the use of PHP namespaces that allows developers to deliver more robust and innovative applications than ever before</a:t>
            </a:r>
          </a:p>
          <a:p>
            <a:r>
              <a:rPr lang="en-US" sz="1200" b="1" dirty="0"/>
              <a:t>The web is for all.</a:t>
            </a:r>
            <a:r>
              <a:rPr lang="en-US" sz="1200" dirty="0"/>
              <a:t> We aim to ensure that the templates are accessible (Level AA of WCAG 2.1)</a:t>
            </a:r>
          </a:p>
          <a:p>
            <a:r>
              <a:rPr lang="en-US" sz="1200" b="1" dirty="0"/>
              <a:t>The power of the Joomla Framework</a:t>
            </a:r>
            <a:r>
              <a:rPr lang="en-US" sz="1200" dirty="0"/>
              <a:t> merged into the CMS</a:t>
            </a:r>
          </a:p>
          <a:p>
            <a:r>
              <a:rPr lang="en-US" sz="1200" b="1" dirty="0"/>
              <a:t>A fully rebuilt Media Manager</a:t>
            </a:r>
            <a:r>
              <a:rPr lang="en-US" sz="1200" dirty="0"/>
              <a:t> with a cleaner User Interface and new image editing capabilities</a:t>
            </a:r>
          </a:p>
          <a:p>
            <a:r>
              <a:rPr lang="en-US" sz="1200" b="1" dirty="0"/>
              <a:t>A new Publishing Workflow </a:t>
            </a:r>
            <a:r>
              <a:rPr lang="en-US" sz="1200" dirty="0"/>
              <a:t>to manage your articles in an advanced and </a:t>
            </a:r>
            <a:r>
              <a:rPr lang="en-US" sz="1200" dirty="0" err="1"/>
              <a:t>customisable</a:t>
            </a:r>
            <a:r>
              <a:rPr lang="en-US" sz="1200" dirty="0"/>
              <a:t> way</a:t>
            </a:r>
          </a:p>
          <a:p>
            <a:r>
              <a:rPr lang="en-US" sz="1200" dirty="0"/>
              <a:t>New </a:t>
            </a:r>
            <a:r>
              <a:rPr lang="en-US" sz="1200" b="1" dirty="0"/>
              <a:t>security features</a:t>
            </a:r>
            <a:r>
              <a:rPr lang="en-US" sz="1200" dirty="0"/>
              <a:t> such as support for prepared SQL statements</a:t>
            </a:r>
          </a:p>
          <a:p>
            <a:r>
              <a:rPr lang="en-US" sz="1200" b="1" dirty="0"/>
              <a:t>Web Services</a:t>
            </a:r>
            <a:r>
              <a:rPr lang="en-US" sz="1200" dirty="0"/>
              <a:t> to allow you to make your content accessible to other websites</a:t>
            </a:r>
          </a:p>
          <a:p>
            <a:r>
              <a:rPr lang="en-US" sz="1200" dirty="0"/>
              <a:t>An enhanced event dispatching system</a:t>
            </a:r>
          </a:p>
          <a:p>
            <a:r>
              <a:rPr lang="en-US" sz="1200" b="1" dirty="0"/>
              <a:t>HTML Mail Templates</a:t>
            </a:r>
            <a:r>
              <a:rPr lang="en-US" sz="1200" dirty="0"/>
              <a:t> to allow easy </a:t>
            </a:r>
            <a:r>
              <a:rPr lang="en-US" sz="1200" dirty="0" err="1"/>
              <a:t>customisation</a:t>
            </a:r>
            <a:r>
              <a:rPr lang="en-US" sz="1200" dirty="0"/>
              <a:t> of the emails your site sends</a:t>
            </a:r>
          </a:p>
          <a:p>
            <a:r>
              <a:rPr lang="en-US" sz="1200" dirty="0"/>
              <a:t>An </a:t>
            </a:r>
            <a:r>
              <a:rPr lang="en-US" sz="1200" b="1" dirty="0"/>
              <a:t>improved and expanded Command Line Interface (CLI)</a:t>
            </a:r>
            <a:endParaRPr lang="en-US" sz="1200" dirty="0"/>
          </a:p>
          <a:p>
            <a:r>
              <a:rPr lang="en-US" sz="1200" dirty="0"/>
              <a:t>Clean codebase, high coding quality, but many changes.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246023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31501-4861-4536-BE87-ABE6BE22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Joomla 4.1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99191-1CF4-42FD-BB1D-DD7136DED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months after 4.0</a:t>
            </a:r>
          </a:p>
          <a:p>
            <a:r>
              <a:rPr lang="en-US" dirty="0"/>
              <a:t>Even more improved </a:t>
            </a:r>
            <a:br>
              <a:rPr lang="en-US" dirty="0"/>
            </a:br>
            <a:r>
              <a:rPr lang="en-US" dirty="0"/>
              <a:t>Media Manager</a:t>
            </a:r>
          </a:p>
          <a:p>
            <a:r>
              <a:rPr lang="en-US" dirty="0"/>
              <a:t>Signed Updates</a:t>
            </a:r>
          </a:p>
          <a:p>
            <a:r>
              <a:rPr lang="en-US" dirty="0"/>
              <a:t>CRON</a:t>
            </a:r>
          </a:p>
          <a:p>
            <a:r>
              <a:rPr lang="en-US" dirty="0"/>
              <a:t>Accessibility features</a:t>
            </a:r>
          </a:p>
          <a:p>
            <a:r>
              <a:rPr lang="en-US" dirty="0"/>
              <a:t>Usability Features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https://joomlachicagonorth.com/blog/the-day-after-joomla-4-0-planning-the-future</a:t>
            </a:r>
            <a:r>
              <a:rPr lang="en-US" sz="18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DF0C1-2E02-4B34-9AA9-AAD553C7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BD21D-70E3-4B25-9E05-63C724DF8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06EFC0-CA60-4AB9-A71A-B14CD796A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78279"/>
            <a:ext cx="1938523" cy="338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672723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FCD8-2D8C-4E14-A7BB-A16BB6B8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Joomla 4.2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720C8-EC3E-455A-A8AB-1CAF2383C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Multi-Domain</a:t>
            </a:r>
          </a:p>
          <a:p>
            <a:r>
              <a:rPr lang="en-US" dirty="0"/>
              <a:t>Content Drafting</a:t>
            </a:r>
          </a:p>
          <a:p>
            <a:r>
              <a:rPr lang="en-US" dirty="0"/>
              <a:t>Health Check</a:t>
            </a:r>
          </a:p>
          <a:p>
            <a:r>
              <a:rPr lang="en-US" dirty="0"/>
              <a:t>Usability</a:t>
            </a:r>
          </a:p>
          <a:p>
            <a:pPr marL="0" indent="0">
              <a:buNone/>
            </a:pPr>
            <a:r>
              <a:rPr lang="en-US" dirty="0"/>
              <a:t>If you want to help:</a:t>
            </a:r>
            <a:br>
              <a:rPr lang="en-US" dirty="0"/>
            </a:br>
            <a:r>
              <a:rPr lang="en-US" sz="2400" dirty="0">
                <a:hlinkClick r:id="rId2"/>
              </a:rPr>
              <a:t>https://volunteers.joomla.org/teams/joomla-enhancement-development-team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A027C-A41D-4318-BF66-0112E693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64A3E-B0D4-43C9-8E41-0786837F7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CE381C-754E-4F0E-A46C-EB94E5920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136525"/>
            <a:ext cx="1781519" cy="33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45344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Joomla! 4 compatibility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Don’t forget that Joomla! 3.10.x will be supported for 2+ years after it is released</a:t>
            </a:r>
          </a:p>
          <a:p>
            <a:r>
              <a:rPr lang="en-US" sz="1800" dirty="0"/>
              <a:t>Joomla 4 will have a new, standard way of handling license keys:</a:t>
            </a:r>
          </a:p>
          <a:p>
            <a:pPr lvl="1"/>
            <a:r>
              <a:rPr lang="en-US" sz="1400" dirty="0"/>
              <a:t>https://watchful.net/blog/joomla-4-license-key/</a:t>
            </a:r>
          </a:p>
          <a:p>
            <a:r>
              <a:rPr lang="en-US" sz="1800" dirty="0"/>
              <a:t>Extensions</a:t>
            </a:r>
          </a:p>
          <a:p>
            <a:pPr lvl="1"/>
            <a:r>
              <a:rPr lang="en-US" sz="1600" dirty="0"/>
              <a:t>Akeeba Backup: Will start working on J4 after beta is released. “J3 to J4 is a FAR bigger leap than J2.5 to J3.”</a:t>
            </a:r>
          </a:p>
          <a:p>
            <a:pPr lvl="1"/>
            <a:r>
              <a:rPr lang="en-US" sz="1600" dirty="0" err="1"/>
              <a:t>JomSocial</a:t>
            </a:r>
            <a:r>
              <a:rPr lang="en-US" sz="1600" dirty="0"/>
              <a:t>:  Built for Joomla! 1.5, upgraded. Needs to change for Joomla! 4. Plans are to support both 3.x and 4.</a:t>
            </a:r>
          </a:p>
          <a:p>
            <a:r>
              <a:rPr lang="en-US" sz="1800" dirty="0"/>
              <a:t>Templates</a:t>
            </a:r>
          </a:p>
          <a:p>
            <a:pPr lvl="1"/>
            <a:r>
              <a:rPr lang="en-US" sz="1600" dirty="0"/>
              <a:t>JoomlArt: T4 will work for J3 and J4; will roll out templates for J4 as soon as J4 goes stable.</a:t>
            </a:r>
          </a:p>
          <a:p>
            <a:pPr lvl="1"/>
            <a:r>
              <a:rPr lang="en-US" sz="1600" dirty="0" err="1"/>
              <a:t>Rockettheme</a:t>
            </a:r>
            <a:r>
              <a:rPr lang="en-US" sz="1600" dirty="0"/>
              <a:t>:  Gantry 4 will not be rewritten for Joomla! 4. Working on bringing most popular templates to Gantry 5, which will work with Joomla 4.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71753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Joomla 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Go to </a:t>
            </a:r>
            <a:r>
              <a:rPr lang="en-US" sz="2000" dirty="0">
                <a:solidFill>
                  <a:srgbClr val="FF0000"/>
                </a:solidFill>
              </a:rPr>
              <a:t>System / Joomla</a:t>
            </a:r>
          </a:p>
          <a:p>
            <a:r>
              <a:rPr lang="en-US" sz="2000" dirty="0"/>
              <a:t>Click Options </a:t>
            </a:r>
          </a:p>
          <a:p>
            <a:pPr lvl="1"/>
            <a:r>
              <a:rPr lang="en-US" sz="1800" dirty="0"/>
              <a:t>For Minimum Stability, select Beta</a:t>
            </a:r>
          </a:p>
          <a:p>
            <a:pPr lvl="1"/>
            <a:r>
              <a:rPr lang="en-US" sz="1800" dirty="0"/>
              <a:t>For Update Channel, choose Custom URL and paste in:  </a:t>
            </a:r>
            <a:r>
              <a:rPr lang="en-US" sz="1800" dirty="0">
                <a:hlinkClick r:id="rId2"/>
              </a:rPr>
              <a:t>https://update.joomla.org/core/nightlies/next_major_list.xml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Save and Close</a:t>
            </a:r>
          </a:p>
          <a:p>
            <a:r>
              <a:rPr lang="en-US" sz="2400" dirty="0"/>
              <a:t>Go to Live Update / Click Install the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09-28-2020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78635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88071</TotalTime>
  <Words>1592</Words>
  <Application>Microsoft Office PowerPoint</Application>
  <PresentationFormat>On-screen Show (4:3)</PresentationFormat>
  <Paragraphs>210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Verdana</vt:lpstr>
      <vt:lpstr>Wingdings</vt:lpstr>
      <vt:lpstr>Profile</vt:lpstr>
      <vt:lpstr>Joomla! Updates and Tips</vt:lpstr>
      <vt:lpstr>Agenda</vt:lpstr>
      <vt:lpstr>Latest Joomla! Updates</vt:lpstr>
      <vt:lpstr>Upcoming  Joomla! Releases</vt:lpstr>
      <vt:lpstr>Joomla! 4.0 Key Features </vt:lpstr>
      <vt:lpstr>Joomla 4.1 Features</vt:lpstr>
      <vt:lpstr>Joomla 4.2 Features</vt:lpstr>
      <vt:lpstr>Joomla! 4 compatibility</vt:lpstr>
      <vt:lpstr>Updating Joomla 4 </vt:lpstr>
      <vt:lpstr>Pre-Update Check</vt:lpstr>
      <vt:lpstr>Extensions Pre-Update Check</vt:lpstr>
      <vt:lpstr>Other Joomla! Events</vt:lpstr>
      <vt:lpstr>Upcoming NOVA JUG Events</vt:lpstr>
      <vt:lpstr>Joomla! Tidbits…</vt:lpstr>
      <vt:lpstr>May Tidbit – Akeeba Backup</vt:lpstr>
      <vt:lpstr>March Tidbit:  Can’t get into 2fa</vt:lpstr>
      <vt:lpstr>February Tidbit:  Embed Code Gone</vt:lpstr>
      <vt:lpstr>Text Filter  Settings</vt:lpstr>
      <vt:lpstr>November Tidbits: Backend Notices and Notifications</vt:lpstr>
      <vt:lpstr>November Tidbits (2):</vt:lpstr>
      <vt:lpstr>October Tidbit:Ospam-a-not</vt:lpstr>
      <vt:lpstr>September Tidbits</vt:lpstr>
      <vt:lpstr>August Tidbits</vt:lpstr>
    </vt:vector>
  </TitlesOfParts>
  <Company>Ursa Major Consulting,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Joomla! Web Security</dc:title>
  <dc:creator>Dorothy Firsching</dc:creator>
  <cp:lastModifiedBy>Dorothy Firsching</cp:lastModifiedBy>
  <cp:revision>429</cp:revision>
  <dcterms:created xsi:type="dcterms:W3CDTF">2011-12-29T03:18:07Z</dcterms:created>
  <dcterms:modified xsi:type="dcterms:W3CDTF">2020-10-06T14:14:19Z</dcterms:modified>
</cp:coreProperties>
</file>