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425" r:id="rId2"/>
    <p:sldId id="269" r:id="rId3"/>
    <p:sldId id="411" r:id="rId4"/>
    <p:sldId id="412" r:id="rId5"/>
    <p:sldId id="414" r:id="rId6"/>
    <p:sldId id="415" r:id="rId7"/>
    <p:sldId id="413" r:id="rId8"/>
    <p:sldId id="423" r:id="rId9"/>
    <p:sldId id="417" r:id="rId10"/>
    <p:sldId id="416" r:id="rId11"/>
    <p:sldId id="418" r:id="rId12"/>
    <p:sldId id="421" r:id="rId13"/>
    <p:sldId id="422" r:id="rId14"/>
    <p:sldId id="42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940A28-F6BC-4506-BE25-3A1B20F923A7}" type="datetimeFigureOut">
              <a:rPr lang="en-US" smtClean="0"/>
              <a:t>8/19/2020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173284-403D-42C2-917B-DADE3F747412}" type="slidenum">
              <a:rPr lang="en-US" smtClean="0"/>
              <a:t>‹#›</a:t>
            </a:fld>
            <a:endParaRPr lang="en-US"/>
          </a:p>
        </p:txBody>
      </p:sp>
    </p:spTree>
    <p:extLst>
      <p:ext uri="{BB962C8B-B14F-4D97-AF65-F5344CB8AC3E}">
        <p14:creationId xmlns:p14="http://schemas.microsoft.com/office/powerpoint/2010/main" val="1323209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2593F57-C6E5-4C80-A43A-8679AE091B67}" type="slidenum">
              <a:rPr kumimoji="0" lang="en-US" alt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D788413-6575-47AA-A8E8-272FFFF6DFA0}" type="slidenum">
              <a:rPr kumimoji="0" lang="en-US" alt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a:xfrm>
            <a:off x="914400" y="990600"/>
            <a:ext cx="10363200" cy="1371600"/>
          </a:xfrm>
        </p:spPr>
        <p:txBody>
          <a:bodyPr/>
          <a:lstStyle>
            <a:lvl1pPr>
              <a:defRPr sz="4000"/>
            </a:lvl1pPr>
          </a:lstStyle>
          <a:p>
            <a:pPr lvl="0"/>
            <a:r>
              <a:rPr lang="en-US" altLang="en-US" noProof="0"/>
              <a:t>Click to edit Master title style</a:t>
            </a:r>
          </a:p>
        </p:txBody>
      </p:sp>
      <p:sp>
        <p:nvSpPr>
          <p:cNvPr id="67587" name="Rectangle 3"/>
          <p:cNvSpPr>
            <a:spLocks noGrp="1" noChangeArrowheads="1"/>
          </p:cNvSpPr>
          <p:nvPr>
            <p:ph type="subTitle" idx="1"/>
          </p:nvPr>
        </p:nvSpPr>
        <p:spPr>
          <a:xfrm>
            <a:off x="1930400" y="3429000"/>
            <a:ext cx="9347200" cy="1600200"/>
          </a:xfrm>
        </p:spPr>
        <p:txBody>
          <a:bodyPr/>
          <a:lstStyle>
            <a:lvl1pPr marL="0" indent="0">
              <a:buFont typeface="Wingdings" pitchFamily="2" charset="2"/>
              <a:buNone/>
              <a:defRPr sz="2800"/>
            </a:lvl1pPr>
          </a:lstStyle>
          <a:p>
            <a:pPr lvl="0"/>
            <a:r>
              <a:rPr lang="en-US" altLang="en-US" noProof="0"/>
              <a:t>Click to edit Master subtitle style</a:t>
            </a:r>
          </a:p>
        </p:txBody>
      </p:sp>
      <p:sp>
        <p:nvSpPr>
          <p:cNvPr id="67588" name="Rectangle 4"/>
          <p:cNvSpPr>
            <a:spLocks noGrp="1" noChangeArrowheads="1"/>
          </p:cNvSpPr>
          <p:nvPr>
            <p:ph type="dt" sz="half" idx="2"/>
          </p:nvPr>
        </p:nvSpPr>
        <p:spPr>
          <a:xfrm>
            <a:off x="914400" y="6248400"/>
            <a:ext cx="2540000" cy="457200"/>
          </a:xfrm>
        </p:spPr>
        <p:txBody>
          <a:bodyPr/>
          <a:lstStyle>
            <a:lvl1pPr>
              <a:defRPr/>
            </a:lvl1pPr>
          </a:lstStyle>
          <a:p>
            <a:r>
              <a:rPr lang="en-US" altLang="en-US"/>
              <a:t>07-27-2020</a:t>
            </a:r>
          </a:p>
        </p:txBody>
      </p:sp>
      <p:sp>
        <p:nvSpPr>
          <p:cNvPr id="67589" name="Rectangle 5"/>
          <p:cNvSpPr>
            <a:spLocks noGrp="1" noChangeArrowheads="1"/>
          </p:cNvSpPr>
          <p:nvPr>
            <p:ph type="ftr" sz="quarter" idx="3"/>
          </p:nvPr>
        </p:nvSpPr>
        <p:spPr>
          <a:xfrm>
            <a:off x="4165600" y="6248400"/>
            <a:ext cx="3860800" cy="457200"/>
          </a:xfrm>
        </p:spPr>
        <p:txBody>
          <a:bodyPr/>
          <a:lstStyle>
            <a:lvl1pPr>
              <a:defRPr/>
            </a:lvl1pPr>
          </a:lstStyle>
          <a:p>
            <a:r>
              <a:rPr lang="en-US" altLang="en-US"/>
              <a:t>www.ursamajorconsulting.com</a:t>
            </a:r>
          </a:p>
        </p:txBody>
      </p:sp>
      <p:sp>
        <p:nvSpPr>
          <p:cNvPr id="67590" name="Rectangle 6"/>
          <p:cNvSpPr>
            <a:spLocks noGrp="1" noChangeArrowheads="1"/>
          </p:cNvSpPr>
          <p:nvPr>
            <p:ph type="sldNum" sz="quarter" idx="4"/>
          </p:nvPr>
        </p:nvSpPr>
        <p:spPr>
          <a:xfrm>
            <a:off x="8737600" y="6248400"/>
            <a:ext cx="2540000" cy="457200"/>
          </a:xfrm>
        </p:spPr>
        <p:txBody>
          <a:bodyPr/>
          <a:lstStyle>
            <a:lvl1pPr>
              <a:defRPr/>
            </a:lvl1pPr>
          </a:lstStyle>
          <a:p>
            <a:fld id="{BB6079D7-1E80-4BFD-8951-21910A7325BF}" type="slidenum">
              <a:rPr lang="en-US" altLang="en-US"/>
              <a:pPr/>
              <a:t>‹#›</a:t>
            </a:fld>
            <a:endParaRPr lang="en-US" altLang="en-US"/>
          </a:p>
        </p:txBody>
      </p:sp>
      <p:sp>
        <p:nvSpPr>
          <p:cNvPr id="67591" name="AutoShape 7"/>
          <p:cNvSpPr>
            <a:spLocks noChangeArrowheads="1"/>
          </p:cNvSpPr>
          <p:nvPr/>
        </p:nvSpPr>
        <p:spPr bwMode="auto">
          <a:xfrm>
            <a:off x="914400" y="2393950"/>
            <a:ext cx="10363200" cy="109538"/>
          </a:xfrm>
          <a:custGeom>
            <a:avLst/>
            <a:gdLst>
              <a:gd name="G0" fmla="+- 618 0 0"/>
              <a:gd name="T0" fmla="*/ 0 w 1000"/>
              <a:gd name="T1" fmla="*/ 0 h 1000"/>
              <a:gd name="T2" fmla="*/ 618 w 1000"/>
              <a:gd name="T3" fmla="*/ 0 h 1000"/>
              <a:gd name="T4" fmla="*/ 618 w 1000"/>
              <a:gd name="T5" fmla="*/ 1000 h 1000"/>
              <a:gd name="T6" fmla="*/ 0 w 1000"/>
              <a:gd name="T7" fmla="*/ 1000 h 1000"/>
              <a:gd name="T8" fmla="*/ 0 w 1000"/>
              <a:gd name="T9" fmla="*/ 0 h 1000"/>
              <a:gd name="T10" fmla="*/ 1000 w 1000"/>
              <a:gd name="T11" fmla="*/ 0 h 1000"/>
            </a:gdLst>
            <a:ahLst/>
            <a:cxnLst>
              <a:cxn ang="0">
                <a:pos x="T0" y="T1"/>
              </a:cxn>
              <a:cxn ang="0">
                <a:pos x="T2" y="T3"/>
              </a:cxn>
              <a:cxn ang="0">
                <a:pos x="T4" y="T5"/>
              </a:cxn>
              <a:cxn ang="0">
                <a:pos x="T6" y="T7"/>
              </a:cxn>
              <a:cxn ang="0">
                <a:pos x="T8" y="T9"/>
              </a:cxn>
              <a:cxn ang="0">
                <a:pos x="T10" y="T11"/>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endParaRPr lang="en-US" altLang="en-US" sz="2400">
              <a:latin typeface="Times New Roman" pitchFamily="18" charset="0"/>
            </a:endParaRPr>
          </a:p>
        </p:txBody>
      </p:sp>
    </p:spTree>
    <p:extLst>
      <p:ext uri="{BB962C8B-B14F-4D97-AF65-F5344CB8AC3E}">
        <p14:creationId xmlns:p14="http://schemas.microsoft.com/office/powerpoint/2010/main" val="1780828470"/>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07-27-2020</a:t>
            </a:r>
          </a:p>
        </p:txBody>
      </p:sp>
      <p:sp>
        <p:nvSpPr>
          <p:cNvPr id="5" name="Footer Placeholder 4"/>
          <p:cNvSpPr>
            <a:spLocks noGrp="1"/>
          </p:cNvSpPr>
          <p:nvPr>
            <p:ph type="ftr" sz="quarter" idx="11"/>
          </p:nvPr>
        </p:nvSpPr>
        <p:spPr/>
        <p:txBody>
          <a:bodyPr/>
          <a:lstStyle>
            <a:lvl1pPr>
              <a:defRPr/>
            </a:lvl1pPr>
          </a:lstStyle>
          <a:p>
            <a:r>
              <a:rPr lang="en-US" altLang="en-US"/>
              <a:t>www.ursamajorconsulting.com</a:t>
            </a:r>
          </a:p>
        </p:txBody>
      </p:sp>
      <p:sp>
        <p:nvSpPr>
          <p:cNvPr id="6" name="Slide Number Placeholder 5"/>
          <p:cNvSpPr>
            <a:spLocks noGrp="1"/>
          </p:cNvSpPr>
          <p:nvPr>
            <p:ph type="sldNum" sz="quarter" idx="12"/>
          </p:nvPr>
        </p:nvSpPr>
        <p:spPr/>
        <p:txBody>
          <a:bodyPr/>
          <a:lstStyle>
            <a:lvl1pPr>
              <a:defRPr/>
            </a:lvl1pPr>
          </a:lstStyle>
          <a:p>
            <a:fld id="{89F429F5-3E81-47B5-BF63-42201FCBB19A}" type="slidenum">
              <a:rPr lang="en-US" altLang="en-US"/>
              <a:pPr/>
              <a:t>‹#›</a:t>
            </a:fld>
            <a:endParaRPr lang="en-US" altLang="en-US"/>
          </a:p>
        </p:txBody>
      </p:sp>
    </p:spTree>
    <p:extLst>
      <p:ext uri="{BB962C8B-B14F-4D97-AF65-F5344CB8AC3E}">
        <p14:creationId xmlns:p14="http://schemas.microsoft.com/office/powerpoint/2010/main" val="1263847665"/>
      </p:ext>
    </p:extLst>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65118" y="304800"/>
            <a:ext cx="2669116"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55651" y="304800"/>
            <a:ext cx="7806267"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07-27-2020</a:t>
            </a:r>
          </a:p>
        </p:txBody>
      </p:sp>
      <p:sp>
        <p:nvSpPr>
          <p:cNvPr id="5" name="Footer Placeholder 4"/>
          <p:cNvSpPr>
            <a:spLocks noGrp="1"/>
          </p:cNvSpPr>
          <p:nvPr>
            <p:ph type="ftr" sz="quarter" idx="11"/>
          </p:nvPr>
        </p:nvSpPr>
        <p:spPr/>
        <p:txBody>
          <a:bodyPr/>
          <a:lstStyle>
            <a:lvl1pPr>
              <a:defRPr/>
            </a:lvl1pPr>
          </a:lstStyle>
          <a:p>
            <a:r>
              <a:rPr lang="en-US" altLang="en-US"/>
              <a:t>www.ursamajorconsulting.com</a:t>
            </a:r>
          </a:p>
        </p:txBody>
      </p:sp>
      <p:sp>
        <p:nvSpPr>
          <p:cNvPr id="6" name="Slide Number Placeholder 5"/>
          <p:cNvSpPr>
            <a:spLocks noGrp="1"/>
          </p:cNvSpPr>
          <p:nvPr>
            <p:ph type="sldNum" sz="quarter" idx="12"/>
          </p:nvPr>
        </p:nvSpPr>
        <p:spPr/>
        <p:txBody>
          <a:bodyPr/>
          <a:lstStyle>
            <a:lvl1pPr>
              <a:defRPr/>
            </a:lvl1pPr>
          </a:lstStyle>
          <a:p>
            <a:fld id="{A13D62F7-41C4-42DD-8FAD-340AF2106F36}" type="slidenum">
              <a:rPr lang="en-US" altLang="en-US"/>
              <a:pPr/>
              <a:t>‹#›</a:t>
            </a:fld>
            <a:endParaRPr lang="en-US" altLang="en-US"/>
          </a:p>
        </p:txBody>
      </p:sp>
    </p:spTree>
    <p:extLst>
      <p:ext uri="{BB962C8B-B14F-4D97-AF65-F5344CB8AC3E}">
        <p14:creationId xmlns:p14="http://schemas.microsoft.com/office/powerpoint/2010/main" val="2329033396"/>
      </p:ext>
    </p:extLst>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55651" y="304800"/>
            <a:ext cx="10678583" cy="571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812800" y="6245225"/>
            <a:ext cx="2641600" cy="476250"/>
          </a:xfrm>
        </p:spPr>
        <p:txBody>
          <a:bodyPr/>
          <a:lstStyle>
            <a:lvl1pPr>
              <a:defRPr/>
            </a:lvl1pPr>
          </a:lstStyle>
          <a:p>
            <a:r>
              <a:rPr lang="en-US" altLang="en-US"/>
              <a:t>07-27-2020</a:t>
            </a:r>
          </a:p>
        </p:txBody>
      </p:sp>
      <p:sp>
        <p:nvSpPr>
          <p:cNvPr id="4" name="Footer Placeholder 3"/>
          <p:cNvSpPr>
            <a:spLocks noGrp="1"/>
          </p:cNvSpPr>
          <p:nvPr>
            <p:ph type="ftr" sz="quarter" idx="11"/>
          </p:nvPr>
        </p:nvSpPr>
        <p:spPr>
          <a:xfrm>
            <a:off x="4165600" y="6245225"/>
            <a:ext cx="3860800" cy="476250"/>
          </a:xfrm>
        </p:spPr>
        <p:txBody>
          <a:bodyPr/>
          <a:lstStyle>
            <a:lvl1pPr>
              <a:defRPr/>
            </a:lvl1pPr>
          </a:lstStyle>
          <a:p>
            <a:r>
              <a:rPr lang="en-US" altLang="en-US"/>
              <a:t>www.ursamajorconsulting.com</a:t>
            </a:r>
          </a:p>
        </p:txBody>
      </p:sp>
      <p:sp>
        <p:nvSpPr>
          <p:cNvPr id="5" name="Slide Number Placeholder 4"/>
          <p:cNvSpPr>
            <a:spLocks noGrp="1"/>
          </p:cNvSpPr>
          <p:nvPr>
            <p:ph type="sldNum" sz="quarter" idx="12"/>
          </p:nvPr>
        </p:nvSpPr>
        <p:spPr>
          <a:xfrm>
            <a:off x="8737600" y="6245225"/>
            <a:ext cx="2641600" cy="476250"/>
          </a:xfrm>
        </p:spPr>
        <p:txBody>
          <a:bodyPr/>
          <a:lstStyle>
            <a:lvl1pPr>
              <a:defRPr/>
            </a:lvl1pPr>
          </a:lstStyle>
          <a:p>
            <a:fld id="{2476603C-1BBE-4265-932F-232B54A44EFF}" type="slidenum">
              <a:rPr lang="en-US" altLang="en-US"/>
              <a:pPr/>
              <a:t>‹#›</a:t>
            </a:fld>
            <a:endParaRPr lang="en-US" altLang="en-US"/>
          </a:p>
        </p:txBody>
      </p:sp>
    </p:spTree>
    <p:extLst>
      <p:ext uri="{BB962C8B-B14F-4D97-AF65-F5344CB8AC3E}">
        <p14:creationId xmlns:p14="http://schemas.microsoft.com/office/powerpoint/2010/main" val="320232054"/>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07-27-2020</a:t>
            </a:r>
          </a:p>
        </p:txBody>
      </p:sp>
      <p:sp>
        <p:nvSpPr>
          <p:cNvPr id="5" name="Footer Placeholder 4"/>
          <p:cNvSpPr>
            <a:spLocks noGrp="1"/>
          </p:cNvSpPr>
          <p:nvPr>
            <p:ph type="ftr" sz="quarter" idx="11"/>
          </p:nvPr>
        </p:nvSpPr>
        <p:spPr/>
        <p:txBody>
          <a:bodyPr/>
          <a:lstStyle>
            <a:lvl1pPr>
              <a:defRPr/>
            </a:lvl1pPr>
          </a:lstStyle>
          <a:p>
            <a:r>
              <a:rPr lang="en-US" altLang="en-US"/>
              <a:t>www.ursamajorconsulting.com</a:t>
            </a:r>
          </a:p>
        </p:txBody>
      </p:sp>
      <p:sp>
        <p:nvSpPr>
          <p:cNvPr id="6" name="Slide Number Placeholder 5"/>
          <p:cNvSpPr>
            <a:spLocks noGrp="1"/>
          </p:cNvSpPr>
          <p:nvPr>
            <p:ph type="sldNum" sz="quarter" idx="12"/>
          </p:nvPr>
        </p:nvSpPr>
        <p:spPr/>
        <p:txBody>
          <a:bodyPr/>
          <a:lstStyle>
            <a:lvl1pPr>
              <a:defRPr/>
            </a:lvl1pPr>
          </a:lstStyle>
          <a:p>
            <a:fld id="{A01FE47D-1719-4ABD-8A2E-77F4BB0DFC6B}" type="slidenum">
              <a:rPr lang="en-US" altLang="en-US"/>
              <a:pPr/>
              <a:t>‹#›</a:t>
            </a:fld>
            <a:endParaRPr lang="en-US" altLang="en-US"/>
          </a:p>
        </p:txBody>
      </p:sp>
    </p:spTree>
    <p:extLst>
      <p:ext uri="{BB962C8B-B14F-4D97-AF65-F5344CB8AC3E}">
        <p14:creationId xmlns:p14="http://schemas.microsoft.com/office/powerpoint/2010/main" val="2988453046"/>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07-27-2020</a:t>
            </a:r>
          </a:p>
        </p:txBody>
      </p:sp>
      <p:sp>
        <p:nvSpPr>
          <p:cNvPr id="5" name="Footer Placeholder 4"/>
          <p:cNvSpPr>
            <a:spLocks noGrp="1"/>
          </p:cNvSpPr>
          <p:nvPr>
            <p:ph type="ftr" sz="quarter" idx="11"/>
          </p:nvPr>
        </p:nvSpPr>
        <p:spPr/>
        <p:txBody>
          <a:bodyPr/>
          <a:lstStyle>
            <a:lvl1pPr>
              <a:defRPr/>
            </a:lvl1pPr>
          </a:lstStyle>
          <a:p>
            <a:r>
              <a:rPr lang="en-US" altLang="en-US"/>
              <a:t>www.ursamajorconsulting.com</a:t>
            </a:r>
          </a:p>
        </p:txBody>
      </p:sp>
      <p:sp>
        <p:nvSpPr>
          <p:cNvPr id="6" name="Slide Number Placeholder 5"/>
          <p:cNvSpPr>
            <a:spLocks noGrp="1"/>
          </p:cNvSpPr>
          <p:nvPr>
            <p:ph type="sldNum" sz="quarter" idx="12"/>
          </p:nvPr>
        </p:nvSpPr>
        <p:spPr/>
        <p:txBody>
          <a:bodyPr/>
          <a:lstStyle>
            <a:lvl1pPr>
              <a:defRPr/>
            </a:lvl1pPr>
          </a:lstStyle>
          <a:p>
            <a:fld id="{8A02450F-A06F-44C0-9AB6-3E04C3B8399D}" type="slidenum">
              <a:rPr lang="en-US" altLang="en-US"/>
              <a:pPr/>
              <a:t>‹#›</a:t>
            </a:fld>
            <a:endParaRPr lang="en-US" altLang="en-US"/>
          </a:p>
        </p:txBody>
      </p:sp>
    </p:spTree>
    <p:extLst>
      <p:ext uri="{BB962C8B-B14F-4D97-AF65-F5344CB8AC3E}">
        <p14:creationId xmlns:p14="http://schemas.microsoft.com/office/powerpoint/2010/main" val="655398089"/>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55651" y="1752600"/>
            <a:ext cx="52324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1251" y="1752600"/>
            <a:ext cx="52324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07-27-2020</a:t>
            </a:r>
          </a:p>
        </p:txBody>
      </p:sp>
      <p:sp>
        <p:nvSpPr>
          <p:cNvPr id="6" name="Footer Placeholder 5"/>
          <p:cNvSpPr>
            <a:spLocks noGrp="1"/>
          </p:cNvSpPr>
          <p:nvPr>
            <p:ph type="ftr" sz="quarter" idx="11"/>
          </p:nvPr>
        </p:nvSpPr>
        <p:spPr/>
        <p:txBody>
          <a:bodyPr/>
          <a:lstStyle>
            <a:lvl1pPr>
              <a:defRPr/>
            </a:lvl1pPr>
          </a:lstStyle>
          <a:p>
            <a:r>
              <a:rPr lang="en-US" altLang="en-US"/>
              <a:t>www.ursamajorconsulting.com</a:t>
            </a:r>
          </a:p>
        </p:txBody>
      </p:sp>
      <p:sp>
        <p:nvSpPr>
          <p:cNvPr id="7" name="Slide Number Placeholder 6"/>
          <p:cNvSpPr>
            <a:spLocks noGrp="1"/>
          </p:cNvSpPr>
          <p:nvPr>
            <p:ph type="sldNum" sz="quarter" idx="12"/>
          </p:nvPr>
        </p:nvSpPr>
        <p:spPr/>
        <p:txBody>
          <a:bodyPr/>
          <a:lstStyle>
            <a:lvl1pPr>
              <a:defRPr/>
            </a:lvl1pPr>
          </a:lstStyle>
          <a:p>
            <a:fld id="{F048A391-9F9C-4EEC-BDB7-8C5225CBD88C}" type="slidenum">
              <a:rPr lang="en-US" altLang="en-US"/>
              <a:pPr/>
              <a:t>‹#›</a:t>
            </a:fld>
            <a:endParaRPr lang="en-US" altLang="en-US"/>
          </a:p>
        </p:txBody>
      </p:sp>
    </p:spTree>
    <p:extLst>
      <p:ext uri="{BB962C8B-B14F-4D97-AF65-F5344CB8AC3E}">
        <p14:creationId xmlns:p14="http://schemas.microsoft.com/office/powerpoint/2010/main" val="2617512568"/>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07-27-2020</a:t>
            </a:r>
          </a:p>
        </p:txBody>
      </p:sp>
      <p:sp>
        <p:nvSpPr>
          <p:cNvPr id="8" name="Footer Placeholder 7"/>
          <p:cNvSpPr>
            <a:spLocks noGrp="1"/>
          </p:cNvSpPr>
          <p:nvPr>
            <p:ph type="ftr" sz="quarter" idx="11"/>
          </p:nvPr>
        </p:nvSpPr>
        <p:spPr/>
        <p:txBody>
          <a:bodyPr/>
          <a:lstStyle>
            <a:lvl1pPr>
              <a:defRPr/>
            </a:lvl1pPr>
          </a:lstStyle>
          <a:p>
            <a:r>
              <a:rPr lang="en-US" altLang="en-US"/>
              <a:t>www.ursamajorconsulting.com</a:t>
            </a:r>
          </a:p>
        </p:txBody>
      </p:sp>
      <p:sp>
        <p:nvSpPr>
          <p:cNvPr id="9" name="Slide Number Placeholder 8"/>
          <p:cNvSpPr>
            <a:spLocks noGrp="1"/>
          </p:cNvSpPr>
          <p:nvPr>
            <p:ph type="sldNum" sz="quarter" idx="12"/>
          </p:nvPr>
        </p:nvSpPr>
        <p:spPr/>
        <p:txBody>
          <a:bodyPr/>
          <a:lstStyle>
            <a:lvl1pPr>
              <a:defRPr/>
            </a:lvl1pPr>
          </a:lstStyle>
          <a:p>
            <a:fld id="{714EB040-9F88-42D6-A818-C64C42A3DEBA}" type="slidenum">
              <a:rPr lang="en-US" altLang="en-US"/>
              <a:pPr/>
              <a:t>‹#›</a:t>
            </a:fld>
            <a:endParaRPr lang="en-US" altLang="en-US"/>
          </a:p>
        </p:txBody>
      </p:sp>
    </p:spTree>
    <p:extLst>
      <p:ext uri="{BB962C8B-B14F-4D97-AF65-F5344CB8AC3E}">
        <p14:creationId xmlns:p14="http://schemas.microsoft.com/office/powerpoint/2010/main" val="553505056"/>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07-27-2020</a:t>
            </a:r>
          </a:p>
        </p:txBody>
      </p:sp>
      <p:sp>
        <p:nvSpPr>
          <p:cNvPr id="4" name="Footer Placeholder 3"/>
          <p:cNvSpPr>
            <a:spLocks noGrp="1"/>
          </p:cNvSpPr>
          <p:nvPr>
            <p:ph type="ftr" sz="quarter" idx="11"/>
          </p:nvPr>
        </p:nvSpPr>
        <p:spPr/>
        <p:txBody>
          <a:bodyPr/>
          <a:lstStyle>
            <a:lvl1pPr>
              <a:defRPr/>
            </a:lvl1pPr>
          </a:lstStyle>
          <a:p>
            <a:r>
              <a:rPr lang="en-US" altLang="en-US"/>
              <a:t>www.ursamajorconsulting.com</a:t>
            </a:r>
          </a:p>
        </p:txBody>
      </p:sp>
      <p:sp>
        <p:nvSpPr>
          <p:cNvPr id="5" name="Slide Number Placeholder 4"/>
          <p:cNvSpPr>
            <a:spLocks noGrp="1"/>
          </p:cNvSpPr>
          <p:nvPr>
            <p:ph type="sldNum" sz="quarter" idx="12"/>
          </p:nvPr>
        </p:nvSpPr>
        <p:spPr/>
        <p:txBody>
          <a:bodyPr/>
          <a:lstStyle>
            <a:lvl1pPr>
              <a:defRPr/>
            </a:lvl1pPr>
          </a:lstStyle>
          <a:p>
            <a:fld id="{F66E7B07-6842-4CFC-948A-BCA535F8F865}" type="slidenum">
              <a:rPr lang="en-US" altLang="en-US"/>
              <a:pPr/>
              <a:t>‹#›</a:t>
            </a:fld>
            <a:endParaRPr lang="en-US" altLang="en-US"/>
          </a:p>
        </p:txBody>
      </p:sp>
    </p:spTree>
    <p:extLst>
      <p:ext uri="{BB962C8B-B14F-4D97-AF65-F5344CB8AC3E}">
        <p14:creationId xmlns:p14="http://schemas.microsoft.com/office/powerpoint/2010/main" val="4285130225"/>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07-27-2020</a:t>
            </a:r>
          </a:p>
        </p:txBody>
      </p:sp>
      <p:sp>
        <p:nvSpPr>
          <p:cNvPr id="3" name="Footer Placeholder 2"/>
          <p:cNvSpPr>
            <a:spLocks noGrp="1"/>
          </p:cNvSpPr>
          <p:nvPr>
            <p:ph type="ftr" sz="quarter" idx="11"/>
          </p:nvPr>
        </p:nvSpPr>
        <p:spPr/>
        <p:txBody>
          <a:bodyPr/>
          <a:lstStyle>
            <a:lvl1pPr>
              <a:defRPr/>
            </a:lvl1pPr>
          </a:lstStyle>
          <a:p>
            <a:r>
              <a:rPr lang="en-US" altLang="en-US"/>
              <a:t>www.ursamajorconsulting.com</a:t>
            </a:r>
          </a:p>
        </p:txBody>
      </p:sp>
      <p:sp>
        <p:nvSpPr>
          <p:cNvPr id="4" name="Slide Number Placeholder 3"/>
          <p:cNvSpPr>
            <a:spLocks noGrp="1"/>
          </p:cNvSpPr>
          <p:nvPr>
            <p:ph type="sldNum" sz="quarter" idx="12"/>
          </p:nvPr>
        </p:nvSpPr>
        <p:spPr/>
        <p:txBody>
          <a:bodyPr/>
          <a:lstStyle>
            <a:lvl1pPr>
              <a:defRPr/>
            </a:lvl1pPr>
          </a:lstStyle>
          <a:p>
            <a:fld id="{9694C4F8-F011-495D-8911-2004F70169C5}" type="slidenum">
              <a:rPr lang="en-US" altLang="en-US"/>
              <a:pPr/>
              <a:t>‹#›</a:t>
            </a:fld>
            <a:endParaRPr lang="en-US" altLang="en-US"/>
          </a:p>
        </p:txBody>
      </p:sp>
    </p:spTree>
    <p:extLst>
      <p:ext uri="{BB962C8B-B14F-4D97-AF65-F5344CB8AC3E}">
        <p14:creationId xmlns:p14="http://schemas.microsoft.com/office/powerpoint/2010/main" val="1172656865"/>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07-27-2020</a:t>
            </a:r>
          </a:p>
        </p:txBody>
      </p:sp>
      <p:sp>
        <p:nvSpPr>
          <p:cNvPr id="6" name="Footer Placeholder 5"/>
          <p:cNvSpPr>
            <a:spLocks noGrp="1"/>
          </p:cNvSpPr>
          <p:nvPr>
            <p:ph type="ftr" sz="quarter" idx="11"/>
          </p:nvPr>
        </p:nvSpPr>
        <p:spPr/>
        <p:txBody>
          <a:bodyPr/>
          <a:lstStyle>
            <a:lvl1pPr>
              <a:defRPr/>
            </a:lvl1pPr>
          </a:lstStyle>
          <a:p>
            <a:r>
              <a:rPr lang="en-US" altLang="en-US"/>
              <a:t>www.ursamajorconsulting.com</a:t>
            </a:r>
          </a:p>
        </p:txBody>
      </p:sp>
      <p:sp>
        <p:nvSpPr>
          <p:cNvPr id="7" name="Slide Number Placeholder 6"/>
          <p:cNvSpPr>
            <a:spLocks noGrp="1"/>
          </p:cNvSpPr>
          <p:nvPr>
            <p:ph type="sldNum" sz="quarter" idx="12"/>
          </p:nvPr>
        </p:nvSpPr>
        <p:spPr/>
        <p:txBody>
          <a:bodyPr/>
          <a:lstStyle>
            <a:lvl1pPr>
              <a:defRPr/>
            </a:lvl1pPr>
          </a:lstStyle>
          <a:p>
            <a:fld id="{1C819767-4E36-4AEA-BED8-6BAE27BF3E3F}" type="slidenum">
              <a:rPr lang="en-US" altLang="en-US"/>
              <a:pPr/>
              <a:t>‹#›</a:t>
            </a:fld>
            <a:endParaRPr lang="en-US" altLang="en-US"/>
          </a:p>
        </p:txBody>
      </p:sp>
    </p:spTree>
    <p:extLst>
      <p:ext uri="{BB962C8B-B14F-4D97-AF65-F5344CB8AC3E}">
        <p14:creationId xmlns:p14="http://schemas.microsoft.com/office/powerpoint/2010/main" val="696681193"/>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07-27-2020</a:t>
            </a:r>
          </a:p>
        </p:txBody>
      </p:sp>
      <p:sp>
        <p:nvSpPr>
          <p:cNvPr id="6" name="Footer Placeholder 5"/>
          <p:cNvSpPr>
            <a:spLocks noGrp="1"/>
          </p:cNvSpPr>
          <p:nvPr>
            <p:ph type="ftr" sz="quarter" idx="11"/>
          </p:nvPr>
        </p:nvSpPr>
        <p:spPr/>
        <p:txBody>
          <a:bodyPr/>
          <a:lstStyle>
            <a:lvl1pPr>
              <a:defRPr/>
            </a:lvl1pPr>
          </a:lstStyle>
          <a:p>
            <a:r>
              <a:rPr lang="en-US" altLang="en-US"/>
              <a:t>www.ursamajorconsulting.com</a:t>
            </a:r>
          </a:p>
        </p:txBody>
      </p:sp>
      <p:sp>
        <p:nvSpPr>
          <p:cNvPr id="7" name="Slide Number Placeholder 6"/>
          <p:cNvSpPr>
            <a:spLocks noGrp="1"/>
          </p:cNvSpPr>
          <p:nvPr>
            <p:ph type="sldNum" sz="quarter" idx="12"/>
          </p:nvPr>
        </p:nvSpPr>
        <p:spPr/>
        <p:txBody>
          <a:bodyPr/>
          <a:lstStyle>
            <a:lvl1pPr>
              <a:defRPr/>
            </a:lvl1pPr>
          </a:lstStyle>
          <a:p>
            <a:fld id="{ED15F041-E894-464C-964F-338D5181BEEF}" type="slidenum">
              <a:rPr lang="en-US" altLang="en-US"/>
              <a:pPr/>
              <a:t>‹#›</a:t>
            </a:fld>
            <a:endParaRPr lang="en-US" altLang="en-US"/>
          </a:p>
        </p:txBody>
      </p:sp>
    </p:spTree>
    <p:extLst>
      <p:ext uri="{BB962C8B-B14F-4D97-AF65-F5344CB8AC3E}">
        <p14:creationId xmlns:p14="http://schemas.microsoft.com/office/powerpoint/2010/main" val="3524857084"/>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bwMode="auto">
          <a:xfrm>
            <a:off x="766233" y="304801"/>
            <a:ext cx="10668000" cy="121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66563" name="Rectangle 3"/>
          <p:cNvSpPr>
            <a:spLocks noGrp="1" noChangeArrowheads="1"/>
          </p:cNvSpPr>
          <p:nvPr>
            <p:ph type="body" idx="1"/>
          </p:nvPr>
        </p:nvSpPr>
        <p:spPr bwMode="auto">
          <a:xfrm>
            <a:off x="755651" y="1752600"/>
            <a:ext cx="106680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6564" name="AutoShape 4"/>
          <p:cNvSpPr>
            <a:spLocks noChangeArrowheads="1"/>
          </p:cNvSpPr>
          <p:nvPr/>
        </p:nvSpPr>
        <p:spPr bwMode="auto">
          <a:xfrm>
            <a:off x="812800" y="1566864"/>
            <a:ext cx="10610851" cy="109537"/>
          </a:xfrm>
          <a:custGeom>
            <a:avLst/>
            <a:gdLst>
              <a:gd name="G0" fmla="+- 585 0 0"/>
              <a:gd name="T0" fmla="*/ 0 w 1000"/>
              <a:gd name="T1" fmla="*/ 0 h 1000"/>
              <a:gd name="T2" fmla="*/ 585 w 1000"/>
              <a:gd name="T3" fmla="*/ 0 h 1000"/>
              <a:gd name="T4" fmla="*/ 585 w 1000"/>
              <a:gd name="T5" fmla="*/ 1000 h 1000"/>
              <a:gd name="T6" fmla="*/ 0 w 1000"/>
              <a:gd name="T7" fmla="*/ 1000 h 1000"/>
              <a:gd name="T8" fmla="*/ 0 w 1000"/>
              <a:gd name="T9" fmla="*/ 0 h 1000"/>
              <a:gd name="T10" fmla="*/ 1000 w 1000"/>
              <a:gd name="T11" fmla="*/ 0 h 1000"/>
            </a:gdLst>
            <a:ahLst/>
            <a:cxnLst>
              <a:cxn ang="0">
                <a:pos x="T0" y="T1"/>
              </a:cxn>
              <a:cxn ang="0">
                <a:pos x="T2" y="T3"/>
              </a:cxn>
              <a:cxn ang="0">
                <a:pos x="T4" y="T5"/>
              </a:cxn>
              <a:cxn ang="0">
                <a:pos x="T6" y="T7"/>
              </a:cxn>
              <a:cxn ang="0">
                <a:pos x="T8" y="T9"/>
              </a:cxn>
              <a:cxn ang="0">
                <a:pos x="T10" y="T11"/>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endParaRPr lang="en-US" altLang="en-US" sz="2400">
              <a:latin typeface="Times New Roman" pitchFamily="18" charset="0"/>
            </a:endParaRPr>
          </a:p>
        </p:txBody>
      </p:sp>
      <p:sp>
        <p:nvSpPr>
          <p:cNvPr id="66565" name="Line 5"/>
          <p:cNvSpPr>
            <a:spLocks noChangeShapeType="1"/>
          </p:cNvSpPr>
          <p:nvPr/>
        </p:nvSpPr>
        <p:spPr bwMode="auto">
          <a:xfrm flipV="1">
            <a:off x="812800" y="6172200"/>
            <a:ext cx="10566400" cy="0"/>
          </a:xfrm>
          <a:prstGeom prst="line">
            <a:avLst/>
          </a:prstGeom>
          <a:noFill/>
          <a:ln w="31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66566" name="Rectangle 6"/>
          <p:cNvSpPr>
            <a:spLocks noGrp="1" noChangeArrowheads="1"/>
          </p:cNvSpPr>
          <p:nvPr>
            <p:ph type="dt" sz="half" idx="2"/>
          </p:nvPr>
        </p:nvSpPr>
        <p:spPr bwMode="auto">
          <a:xfrm>
            <a:off x="812800" y="6245225"/>
            <a:ext cx="2641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r>
              <a:rPr lang="en-US" altLang="en-US"/>
              <a:t>07-27-2020</a:t>
            </a:r>
          </a:p>
        </p:txBody>
      </p:sp>
      <p:sp>
        <p:nvSpPr>
          <p:cNvPr id="66567" name="Rectangle 7"/>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200"/>
            </a:lvl1pPr>
          </a:lstStyle>
          <a:p>
            <a:r>
              <a:rPr lang="en-US" altLang="en-US"/>
              <a:t>www.ursamajorconsulting.com</a:t>
            </a:r>
          </a:p>
        </p:txBody>
      </p:sp>
      <p:sp>
        <p:nvSpPr>
          <p:cNvPr id="66568" name="Rectangle 8"/>
          <p:cNvSpPr>
            <a:spLocks noGrp="1" noChangeArrowheads="1"/>
          </p:cNvSpPr>
          <p:nvPr>
            <p:ph type="sldNum" sz="quarter" idx="4"/>
          </p:nvPr>
        </p:nvSpPr>
        <p:spPr bwMode="auto">
          <a:xfrm>
            <a:off x="8737600" y="6245225"/>
            <a:ext cx="2641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fld id="{A82F0F34-4646-442C-910A-37E30EF0A5B5}" type="slidenum">
              <a:rPr lang="en-US" altLang="en-US"/>
              <a:pPr/>
              <a:t>‹#›</a:t>
            </a:fld>
            <a:endParaRPr lang="en-US" altLang="en-US"/>
          </a:p>
        </p:txBody>
      </p:sp>
    </p:spTree>
    <p:extLst>
      <p:ext uri="{BB962C8B-B14F-4D97-AF65-F5344CB8AC3E}">
        <p14:creationId xmlns:p14="http://schemas.microsoft.com/office/powerpoint/2010/main" val="31375380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fade thruBlk="1"/>
  </p:transition>
  <p:hf hdr="0" ftr="0"/>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Verdana" pitchFamily="34" charset="0"/>
        </a:defRPr>
      </a:lvl2pPr>
      <a:lvl3pPr algn="l" rtl="0" fontAlgn="base">
        <a:spcBef>
          <a:spcPct val="0"/>
        </a:spcBef>
        <a:spcAft>
          <a:spcPct val="0"/>
        </a:spcAft>
        <a:defRPr sz="3800">
          <a:solidFill>
            <a:schemeClr val="tx2"/>
          </a:solidFill>
          <a:latin typeface="Verdana" pitchFamily="34" charset="0"/>
        </a:defRPr>
      </a:lvl3pPr>
      <a:lvl4pPr algn="l" rtl="0" fontAlgn="base">
        <a:spcBef>
          <a:spcPct val="0"/>
        </a:spcBef>
        <a:spcAft>
          <a:spcPct val="0"/>
        </a:spcAft>
        <a:defRPr sz="3800">
          <a:solidFill>
            <a:schemeClr val="tx2"/>
          </a:solidFill>
          <a:latin typeface="Verdana" pitchFamily="34" charset="0"/>
        </a:defRPr>
      </a:lvl4pPr>
      <a:lvl5pPr algn="l" rtl="0" fontAlgn="base">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firsching@ursamajorconsulting.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eveloper.joomla.org/nightly-builds.html" TargetMode="External"/><Relationship Id="rId2" Type="http://schemas.openxmlformats.org/officeDocument/2006/relationships/hyperlink" Target="https://extensions.joomla.org/extension/e-commerce/membership-a-subscriptions/membership-pro/"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download.moodle.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en-US" dirty="0"/>
              <a:t>Selecting New Joomla Extensions</a:t>
            </a:r>
          </a:p>
        </p:txBody>
      </p:sp>
      <p:sp>
        <p:nvSpPr>
          <p:cNvPr id="2051" name="Rectangle 3"/>
          <p:cNvSpPr>
            <a:spLocks noGrp="1" noChangeArrowheads="1"/>
          </p:cNvSpPr>
          <p:nvPr>
            <p:ph type="subTitle" idx="1"/>
          </p:nvPr>
        </p:nvSpPr>
        <p:spPr>
          <a:xfrm>
            <a:off x="3200400" y="3352800"/>
            <a:ext cx="7010400" cy="1600200"/>
          </a:xfrm>
        </p:spPr>
        <p:txBody>
          <a:bodyPr/>
          <a:lstStyle/>
          <a:p>
            <a:pPr>
              <a:lnSpc>
                <a:spcPct val="90000"/>
              </a:lnSpc>
            </a:pPr>
            <a:r>
              <a:rPr lang="en-US" altLang="en-US" sz="2400" dirty="0"/>
              <a:t>Northern Virginia Joomla Users Group</a:t>
            </a:r>
          </a:p>
          <a:p>
            <a:pPr>
              <a:lnSpc>
                <a:spcPct val="90000"/>
              </a:lnSpc>
            </a:pPr>
            <a:r>
              <a:rPr lang="en-US" altLang="en-US" sz="2400" dirty="0"/>
              <a:t>July 2020</a:t>
            </a:r>
          </a:p>
          <a:p>
            <a:pPr>
              <a:lnSpc>
                <a:spcPct val="90000"/>
              </a:lnSpc>
            </a:pPr>
            <a:r>
              <a:rPr lang="en-US" altLang="en-US" sz="2000" dirty="0"/>
              <a:t>Dorothy Firsching, Ursa Major Consulting, LLC</a:t>
            </a:r>
          </a:p>
          <a:p>
            <a:pPr>
              <a:lnSpc>
                <a:spcPct val="90000"/>
              </a:lnSpc>
            </a:pPr>
            <a:r>
              <a:rPr lang="en-US" altLang="en-US" sz="2000" dirty="0">
                <a:hlinkClick r:id="rId3"/>
              </a:rPr>
              <a:t>dfirsching@ursamajorconsulting.com</a:t>
            </a:r>
            <a:r>
              <a:rPr lang="en-US" altLang="en-US" sz="2000" dirty="0"/>
              <a:t> </a:t>
            </a:r>
          </a:p>
        </p:txBody>
      </p:sp>
      <p:sp>
        <p:nvSpPr>
          <p:cNvPr id="2" name="Date Placeholder 1">
            <a:extLst>
              <a:ext uri="{FF2B5EF4-FFF2-40B4-BE49-F238E27FC236}">
                <a16:creationId xmlns:a16="http://schemas.microsoft.com/office/drawing/2014/main" id="{BC4630B9-8F5D-4D80-9DDD-F0081D216A19}"/>
              </a:ext>
            </a:extLst>
          </p:cNvPr>
          <p:cNvSpPr>
            <a:spLocks noGrp="1"/>
          </p:cNvSpPr>
          <p:nvPr>
            <p:ph type="dt" sz="half" idx="2"/>
          </p:nvPr>
        </p:nvSpPr>
        <p:spPr/>
        <p:txBody>
          <a:bodyPr/>
          <a:lstStyle/>
          <a:p>
            <a:r>
              <a:rPr lang="en-US" altLang="en-US"/>
              <a:t>07-27-2020</a:t>
            </a:r>
          </a:p>
        </p:txBody>
      </p:sp>
      <p:sp>
        <p:nvSpPr>
          <p:cNvPr id="3" name="Slide Number Placeholder 2">
            <a:extLst>
              <a:ext uri="{FF2B5EF4-FFF2-40B4-BE49-F238E27FC236}">
                <a16:creationId xmlns:a16="http://schemas.microsoft.com/office/drawing/2014/main" id="{01870399-306D-4A56-AFB1-8DB02FB7359D}"/>
              </a:ext>
            </a:extLst>
          </p:cNvPr>
          <p:cNvSpPr>
            <a:spLocks noGrp="1"/>
          </p:cNvSpPr>
          <p:nvPr>
            <p:ph type="sldNum" sz="quarter" idx="4"/>
          </p:nvPr>
        </p:nvSpPr>
        <p:spPr/>
        <p:txBody>
          <a:bodyPr/>
          <a:lstStyle/>
          <a:p>
            <a:fld id="{BB6079D7-1E80-4BFD-8951-21910A7325BF}" type="slidenum">
              <a:rPr lang="en-US" altLang="en-US" smtClean="0"/>
              <a:pPr/>
              <a:t>1</a:t>
            </a:fld>
            <a:endParaRPr lang="en-US" altLang="en-US"/>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F77EF-4C72-49E3-A01A-9195FAC1BD33}"/>
              </a:ext>
            </a:extLst>
          </p:cNvPr>
          <p:cNvSpPr>
            <a:spLocks noGrp="1"/>
          </p:cNvSpPr>
          <p:nvPr>
            <p:ph type="title"/>
          </p:nvPr>
        </p:nvSpPr>
        <p:spPr/>
        <p:txBody>
          <a:bodyPr/>
          <a:lstStyle/>
          <a:p>
            <a:r>
              <a:rPr lang="en-US" sz="3600" dirty="0"/>
              <a:t>Joomla Extension:  </a:t>
            </a:r>
            <a:r>
              <a:rPr lang="en-US" sz="3600" dirty="0" err="1"/>
              <a:t>Joomcourses</a:t>
            </a:r>
            <a:endParaRPr lang="en-US" sz="3600" dirty="0"/>
          </a:p>
        </p:txBody>
      </p:sp>
      <p:sp>
        <p:nvSpPr>
          <p:cNvPr id="3" name="Content Placeholder 2">
            <a:extLst>
              <a:ext uri="{FF2B5EF4-FFF2-40B4-BE49-F238E27FC236}">
                <a16:creationId xmlns:a16="http://schemas.microsoft.com/office/drawing/2014/main" id="{6D51DC9D-D29F-4CAC-9819-29CCE0D4AEF0}"/>
              </a:ext>
            </a:extLst>
          </p:cNvPr>
          <p:cNvSpPr>
            <a:spLocks noGrp="1"/>
          </p:cNvSpPr>
          <p:nvPr>
            <p:ph idx="1"/>
          </p:nvPr>
        </p:nvSpPr>
        <p:spPr>
          <a:xfrm>
            <a:off x="2057400" y="1752600"/>
            <a:ext cx="8001000" cy="4267200"/>
          </a:xfrm>
        </p:spPr>
        <p:txBody>
          <a:bodyPr/>
          <a:lstStyle/>
          <a:p>
            <a:r>
              <a:rPr lang="en-US" sz="1200" dirty="0"/>
              <a:t>https://www.joomboost.com/joomla-components/product/14-components/168-joomcourses.html</a:t>
            </a:r>
          </a:p>
          <a:p>
            <a:r>
              <a:rPr lang="en-US" sz="2400" dirty="0"/>
              <a:t>Developer:  </a:t>
            </a:r>
            <a:r>
              <a:rPr lang="en-US" sz="2400" dirty="0" err="1"/>
              <a:t>JoomBoost</a:t>
            </a:r>
            <a:endParaRPr lang="en-US" sz="2400" dirty="0"/>
          </a:p>
          <a:p>
            <a:pPr lvl="1"/>
            <a:r>
              <a:rPr lang="en-US" sz="2000" dirty="0"/>
              <a:t>Version: 1.3.5.4</a:t>
            </a:r>
          </a:p>
          <a:p>
            <a:pPr lvl="1"/>
            <a:r>
              <a:rPr lang="en-US" sz="2000" dirty="0"/>
              <a:t>Last updated: June 25, 2020, date added: 11 Feb 2019</a:t>
            </a:r>
          </a:p>
          <a:p>
            <a:pPr lvl="1"/>
            <a:r>
              <a:rPr lang="en-US" sz="2000" dirty="0"/>
              <a:t>J3</a:t>
            </a:r>
          </a:p>
          <a:p>
            <a:pPr lvl="1"/>
            <a:r>
              <a:rPr lang="en-US" sz="2000" dirty="0"/>
              <a:t>$49.00</a:t>
            </a:r>
          </a:p>
          <a:p>
            <a:pPr lvl="1"/>
            <a:r>
              <a:rPr lang="en-US" sz="2000" dirty="0"/>
              <a:t>Not many reviews</a:t>
            </a:r>
          </a:p>
          <a:p>
            <a:pPr lvl="1"/>
            <a:r>
              <a:rPr lang="en-US" sz="2000" dirty="0"/>
              <a:t>Seems a bit iffy… lots of extensions listed as “coming soon” --- what do they focus on?</a:t>
            </a:r>
          </a:p>
        </p:txBody>
      </p:sp>
      <p:sp>
        <p:nvSpPr>
          <p:cNvPr id="4" name="Date Placeholder 3">
            <a:extLst>
              <a:ext uri="{FF2B5EF4-FFF2-40B4-BE49-F238E27FC236}">
                <a16:creationId xmlns:a16="http://schemas.microsoft.com/office/drawing/2014/main" id="{4CD991E5-374C-4486-8C71-24D7FAC32686}"/>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Verdana" pitchFamily="34" charset="0"/>
              </a:rPr>
              <a:t>07-27-2020</a:t>
            </a:r>
          </a:p>
        </p:txBody>
      </p:sp>
      <p:sp>
        <p:nvSpPr>
          <p:cNvPr id="5" name="Slide Number Placeholder 4">
            <a:extLst>
              <a:ext uri="{FF2B5EF4-FFF2-40B4-BE49-F238E27FC236}">
                <a16:creationId xmlns:a16="http://schemas.microsoft.com/office/drawing/2014/main" id="{D70C468E-0B89-4256-89A0-BEBB67EDFE45}"/>
              </a:ext>
            </a:extLst>
          </p:cNvPr>
          <p:cNvSpPr>
            <a:spLocks noGrp="1"/>
          </p:cNvSpPr>
          <p:nvPr>
            <p:ph type="sldNum" sz="quarter" idx="12"/>
          </p:nvPr>
        </p:nvSpPr>
        <p:spPr/>
        <p:txBody>
          <a:bodyPr/>
          <a:lstStyle/>
          <a:p>
            <a:pPr fontAlgn="base">
              <a:spcBef>
                <a:spcPct val="0"/>
              </a:spcBef>
              <a:spcAft>
                <a:spcPct val="0"/>
              </a:spcAft>
            </a:pPr>
            <a:fld id="{A01FE47D-1719-4ABD-8A2E-77F4BB0DFC6B}" type="slidenum">
              <a:rPr lang="en-US" altLang="en-US">
                <a:solidFill>
                  <a:srgbClr val="000000"/>
                </a:solidFill>
                <a:latin typeface="Verdana" pitchFamily="34" charset="0"/>
              </a:rPr>
              <a:pPr fontAlgn="base">
                <a:spcBef>
                  <a:spcPct val="0"/>
                </a:spcBef>
                <a:spcAft>
                  <a:spcPct val="0"/>
                </a:spcAft>
              </a:pPr>
              <a:t>10</a:t>
            </a:fld>
            <a:endParaRPr lang="en-US" altLang="en-US">
              <a:solidFill>
                <a:srgbClr val="000000"/>
              </a:solidFill>
              <a:latin typeface="Verdana" pitchFamily="34" charset="0"/>
            </a:endParaRPr>
          </a:p>
        </p:txBody>
      </p:sp>
    </p:spTree>
    <p:extLst>
      <p:ext uri="{BB962C8B-B14F-4D97-AF65-F5344CB8AC3E}">
        <p14:creationId xmlns:p14="http://schemas.microsoft.com/office/powerpoint/2010/main" val="947206162"/>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C7273-E867-4A19-808B-8DC571ABD237}"/>
              </a:ext>
            </a:extLst>
          </p:cNvPr>
          <p:cNvSpPr>
            <a:spLocks noGrp="1"/>
          </p:cNvSpPr>
          <p:nvPr>
            <p:ph type="title"/>
          </p:nvPr>
        </p:nvSpPr>
        <p:spPr/>
        <p:txBody>
          <a:bodyPr/>
          <a:lstStyle/>
          <a:p>
            <a:r>
              <a:rPr lang="en-US" dirty="0"/>
              <a:t>Joomla Extension: </a:t>
            </a:r>
            <a:r>
              <a:rPr lang="en-US" dirty="0" err="1"/>
              <a:t>OSCampus</a:t>
            </a:r>
            <a:endParaRPr lang="en-US" dirty="0"/>
          </a:p>
        </p:txBody>
      </p:sp>
      <p:sp>
        <p:nvSpPr>
          <p:cNvPr id="3" name="Content Placeholder 2">
            <a:extLst>
              <a:ext uri="{FF2B5EF4-FFF2-40B4-BE49-F238E27FC236}">
                <a16:creationId xmlns:a16="http://schemas.microsoft.com/office/drawing/2014/main" id="{57B3CE39-7C67-4C1C-AFCF-64AEBE0FFED6}"/>
              </a:ext>
            </a:extLst>
          </p:cNvPr>
          <p:cNvSpPr>
            <a:spLocks noGrp="1"/>
          </p:cNvSpPr>
          <p:nvPr>
            <p:ph idx="1"/>
          </p:nvPr>
        </p:nvSpPr>
        <p:spPr>
          <a:xfrm>
            <a:off x="2057400" y="1752600"/>
            <a:ext cx="8001000" cy="4267200"/>
          </a:xfrm>
        </p:spPr>
        <p:txBody>
          <a:bodyPr/>
          <a:lstStyle/>
          <a:p>
            <a:r>
              <a:rPr lang="en-US" sz="2400" dirty="0" err="1"/>
              <a:t>Joomlashack</a:t>
            </a:r>
            <a:endParaRPr lang="en-US" sz="2400" dirty="0"/>
          </a:p>
          <a:p>
            <a:pPr lvl="1"/>
            <a:r>
              <a:rPr lang="en-US" sz="2000" dirty="0"/>
              <a:t>Last Updated June 9, 2020, added Nov 8 2016</a:t>
            </a:r>
          </a:p>
          <a:p>
            <a:pPr lvl="1"/>
            <a:r>
              <a:rPr lang="en-US" sz="2000" dirty="0"/>
              <a:t>J3</a:t>
            </a:r>
          </a:p>
          <a:p>
            <a:pPr lvl="1"/>
            <a:r>
              <a:rPr lang="en-US" sz="2000" dirty="0"/>
              <a:t>Runs the video training on </a:t>
            </a:r>
            <a:r>
              <a:rPr lang="en-US" sz="2000" dirty="0" err="1"/>
              <a:t>OSTraining</a:t>
            </a:r>
            <a:endParaRPr lang="en-US" sz="2000" dirty="0"/>
          </a:p>
          <a:p>
            <a:r>
              <a:rPr lang="en-US" sz="2400" dirty="0"/>
              <a:t>Missing functionality for selling courses or even direct registering for course. </a:t>
            </a:r>
          </a:p>
          <a:p>
            <a:r>
              <a:rPr lang="en-US" sz="2400" dirty="0"/>
              <a:t>$59. Some people say it is simple and overpriced. Others say that it is simpler than Moodle or Guru.</a:t>
            </a:r>
          </a:p>
          <a:p>
            <a:r>
              <a:rPr lang="en-US" sz="2400" dirty="0"/>
              <a:t>People say it works with </a:t>
            </a:r>
            <a:r>
              <a:rPr lang="en-US" sz="2400" dirty="0" err="1"/>
              <a:t>OSMembership</a:t>
            </a:r>
            <a:r>
              <a:rPr lang="en-US" sz="2400" dirty="0"/>
              <a:t> to pay for the courses.</a:t>
            </a:r>
          </a:p>
        </p:txBody>
      </p:sp>
      <p:sp>
        <p:nvSpPr>
          <p:cNvPr id="4" name="Date Placeholder 3">
            <a:extLst>
              <a:ext uri="{FF2B5EF4-FFF2-40B4-BE49-F238E27FC236}">
                <a16:creationId xmlns:a16="http://schemas.microsoft.com/office/drawing/2014/main" id="{F30A1016-3F67-45B2-96EF-91EFDEF73D3F}"/>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Verdana" pitchFamily="34" charset="0"/>
              </a:rPr>
              <a:t>07-27-2020</a:t>
            </a:r>
          </a:p>
        </p:txBody>
      </p:sp>
      <p:sp>
        <p:nvSpPr>
          <p:cNvPr id="5" name="Slide Number Placeholder 4">
            <a:extLst>
              <a:ext uri="{FF2B5EF4-FFF2-40B4-BE49-F238E27FC236}">
                <a16:creationId xmlns:a16="http://schemas.microsoft.com/office/drawing/2014/main" id="{B5FE8359-A70D-414B-9C4A-2384ECF2008C}"/>
              </a:ext>
            </a:extLst>
          </p:cNvPr>
          <p:cNvSpPr>
            <a:spLocks noGrp="1"/>
          </p:cNvSpPr>
          <p:nvPr>
            <p:ph type="sldNum" sz="quarter" idx="12"/>
          </p:nvPr>
        </p:nvSpPr>
        <p:spPr/>
        <p:txBody>
          <a:bodyPr/>
          <a:lstStyle/>
          <a:p>
            <a:pPr fontAlgn="base">
              <a:spcBef>
                <a:spcPct val="0"/>
              </a:spcBef>
              <a:spcAft>
                <a:spcPct val="0"/>
              </a:spcAft>
            </a:pPr>
            <a:fld id="{A01FE47D-1719-4ABD-8A2E-77F4BB0DFC6B}" type="slidenum">
              <a:rPr lang="en-US" altLang="en-US">
                <a:solidFill>
                  <a:srgbClr val="000000"/>
                </a:solidFill>
                <a:latin typeface="Verdana" pitchFamily="34" charset="0"/>
              </a:rPr>
              <a:pPr fontAlgn="base">
                <a:spcBef>
                  <a:spcPct val="0"/>
                </a:spcBef>
                <a:spcAft>
                  <a:spcPct val="0"/>
                </a:spcAft>
              </a:pPr>
              <a:t>11</a:t>
            </a:fld>
            <a:endParaRPr lang="en-US" altLang="en-US">
              <a:solidFill>
                <a:srgbClr val="000000"/>
              </a:solidFill>
              <a:latin typeface="Verdana" pitchFamily="34" charset="0"/>
            </a:endParaRPr>
          </a:p>
        </p:txBody>
      </p:sp>
    </p:spTree>
    <p:extLst>
      <p:ext uri="{BB962C8B-B14F-4D97-AF65-F5344CB8AC3E}">
        <p14:creationId xmlns:p14="http://schemas.microsoft.com/office/powerpoint/2010/main" val="2549273092"/>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216D6-2EE8-4D49-818B-3F99AAED90A0}"/>
              </a:ext>
            </a:extLst>
          </p:cNvPr>
          <p:cNvSpPr>
            <a:spLocks noGrp="1"/>
          </p:cNvSpPr>
          <p:nvPr>
            <p:ph type="title"/>
          </p:nvPr>
        </p:nvSpPr>
        <p:spPr/>
        <p:txBody>
          <a:bodyPr/>
          <a:lstStyle/>
          <a:p>
            <a:r>
              <a:rPr lang="en-US" sz="3200" dirty="0"/>
              <a:t>Joomla Integration:  JEVENTS + RSVP Pro</a:t>
            </a:r>
          </a:p>
        </p:txBody>
      </p:sp>
      <p:sp>
        <p:nvSpPr>
          <p:cNvPr id="3" name="Content Placeholder 2">
            <a:extLst>
              <a:ext uri="{FF2B5EF4-FFF2-40B4-BE49-F238E27FC236}">
                <a16:creationId xmlns:a16="http://schemas.microsoft.com/office/drawing/2014/main" id="{B9727465-4EA8-46F4-BDA2-BAA71226400F}"/>
              </a:ext>
            </a:extLst>
          </p:cNvPr>
          <p:cNvSpPr>
            <a:spLocks noGrp="1"/>
          </p:cNvSpPr>
          <p:nvPr>
            <p:ph idx="1"/>
          </p:nvPr>
        </p:nvSpPr>
        <p:spPr/>
        <p:txBody>
          <a:bodyPr/>
          <a:lstStyle/>
          <a:p>
            <a:r>
              <a:rPr lang="en-US" dirty="0"/>
              <a:t>GWE Systems, JEVENTS Creator</a:t>
            </a:r>
          </a:p>
          <a:p>
            <a:pPr lvl="1"/>
            <a:r>
              <a:rPr lang="en-US" dirty="0"/>
              <a:t>$92/year</a:t>
            </a:r>
          </a:p>
          <a:p>
            <a:pPr lvl="1"/>
            <a:r>
              <a:rPr lang="en-US" dirty="0"/>
              <a:t>I used this a decade ago… </a:t>
            </a:r>
          </a:p>
          <a:p>
            <a:pPr lvl="1"/>
            <a:r>
              <a:rPr lang="en-US" dirty="0"/>
              <a:t>JEVENTS:  497 reviews. First added Mar 5 2006, last updated May 6, 2020.</a:t>
            </a:r>
          </a:p>
          <a:p>
            <a:pPr lvl="1"/>
            <a:r>
              <a:rPr lang="en-US" dirty="0"/>
              <a:t>RSVP Pro is on his site but not on the JED any longer…</a:t>
            </a:r>
          </a:p>
          <a:p>
            <a:pPr lvl="1"/>
            <a:r>
              <a:rPr lang="en-US" dirty="0"/>
              <a:t>But he also offers </a:t>
            </a:r>
            <a:r>
              <a:rPr lang="en-US" dirty="0" err="1"/>
              <a:t>EasyLayouts</a:t>
            </a:r>
            <a:r>
              <a:rPr lang="en-US" dirty="0"/>
              <a:t> for Joomla Custom Fields…</a:t>
            </a:r>
          </a:p>
          <a:p>
            <a:pPr lvl="1"/>
            <a:endParaRPr lang="en-US" dirty="0"/>
          </a:p>
        </p:txBody>
      </p:sp>
      <p:sp>
        <p:nvSpPr>
          <p:cNvPr id="4" name="Date Placeholder 3">
            <a:extLst>
              <a:ext uri="{FF2B5EF4-FFF2-40B4-BE49-F238E27FC236}">
                <a16:creationId xmlns:a16="http://schemas.microsoft.com/office/drawing/2014/main" id="{26C750D1-4602-4605-83E4-B61D7B59FE80}"/>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Verdana" pitchFamily="34" charset="0"/>
              </a:rPr>
              <a:t>07-27-2020</a:t>
            </a:r>
          </a:p>
        </p:txBody>
      </p:sp>
      <p:sp>
        <p:nvSpPr>
          <p:cNvPr id="5" name="Slide Number Placeholder 4">
            <a:extLst>
              <a:ext uri="{FF2B5EF4-FFF2-40B4-BE49-F238E27FC236}">
                <a16:creationId xmlns:a16="http://schemas.microsoft.com/office/drawing/2014/main" id="{5067E88E-090A-4632-B485-CA28B3C488CF}"/>
              </a:ext>
            </a:extLst>
          </p:cNvPr>
          <p:cNvSpPr>
            <a:spLocks noGrp="1"/>
          </p:cNvSpPr>
          <p:nvPr>
            <p:ph type="sldNum" sz="quarter" idx="12"/>
          </p:nvPr>
        </p:nvSpPr>
        <p:spPr/>
        <p:txBody>
          <a:bodyPr/>
          <a:lstStyle/>
          <a:p>
            <a:pPr fontAlgn="base">
              <a:spcBef>
                <a:spcPct val="0"/>
              </a:spcBef>
              <a:spcAft>
                <a:spcPct val="0"/>
              </a:spcAft>
            </a:pPr>
            <a:fld id="{A01FE47D-1719-4ABD-8A2E-77F4BB0DFC6B}" type="slidenum">
              <a:rPr lang="en-US" altLang="en-US">
                <a:solidFill>
                  <a:srgbClr val="000000"/>
                </a:solidFill>
                <a:latin typeface="Verdana" pitchFamily="34" charset="0"/>
              </a:rPr>
              <a:pPr fontAlgn="base">
                <a:spcBef>
                  <a:spcPct val="0"/>
                </a:spcBef>
                <a:spcAft>
                  <a:spcPct val="0"/>
                </a:spcAft>
              </a:pPr>
              <a:t>12</a:t>
            </a:fld>
            <a:endParaRPr lang="en-US" altLang="en-US">
              <a:solidFill>
                <a:srgbClr val="000000"/>
              </a:solidFill>
              <a:latin typeface="Verdana" pitchFamily="34" charset="0"/>
            </a:endParaRPr>
          </a:p>
        </p:txBody>
      </p:sp>
    </p:spTree>
    <p:extLst>
      <p:ext uri="{BB962C8B-B14F-4D97-AF65-F5344CB8AC3E}">
        <p14:creationId xmlns:p14="http://schemas.microsoft.com/office/powerpoint/2010/main" val="1623101306"/>
      </p:ext>
    </p:extLst>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A3A38-D150-4505-A12F-C028EB85EAA8}"/>
              </a:ext>
            </a:extLst>
          </p:cNvPr>
          <p:cNvSpPr>
            <a:spLocks noGrp="1"/>
          </p:cNvSpPr>
          <p:nvPr>
            <p:ph type="title"/>
          </p:nvPr>
        </p:nvSpPr>
        <p:spPr/>
        <p:txBody>
          <a:bodyPr/>
          <a:lstStyle/>
          <a:p>
            <a:r>
              <a:rPr lang="en-US" dirty="0"/>
              <a:t>Cloud-based tools</a:t>
            </a:r>
          </a:p>
        </p:txBody>
      </p:sp>
      <p:sp>
        <p:nvSpPr>
          <p:cNvPr id="3" name="Content Placeholder 2">
            <a:extLst>
              <a:ext uri="{FF2B5EF4-FFF2-40B4-BE49-F238E27FC236}">
                <a16:creationId xmlns:a16="http://schemas.microsoft.com/office/drawing/2014/main" id="{FC2449C5-8FBE-4E9E-8E47-B1364F8C0026}"/>
              </a:ext>
            </a:extLst>
          </p:cNvPr>
          <p:cNvSpPr>
            <a:spLocks noGrp="1"/>
          </p:cNvSpPr>
          <p:nvPr>
            <p:ph idx="1"/>
          </p:nvPr>
        </p:nvSpPr>
        <p:spPr/>
        <p:txBody>
          <a:bodyPr/>
          <a:lstStyle/>
          <a:p>
            <a:r>
              <a:rPr lang="en-US" dirty="0"/>
              <a:t>Not integrated with Joomla</a:t>
            </a:r>
          </a:p>
          <a:p>
            <a:pPr lvl="1"/>
            <a:r>
              <a:rPr lang="en-US" dirty="0" err="1"/>
              <a:t>EventBrite</a:t>
            </a:r>
            <a:endParaRPr lang="en-US" dirty="0"/>
          </a:p>
          <a:p>
            <a:pPr lvl="1"/>
            <a:r>
              <a:rPr lang="en-US" dirty="0" err="1"/>
              <a:t>GoSignMeUp</a:t>
            </a:r>
            <a:endParaRPr lang="en-US" dirty="0"/>
          </a:p>
          <a:p>
            <a:pPr lvl="1"/>
            <a:r>
              <a:rPr lang="en-US" dirty="0" err="1"/>
              <a:t>CourseStorm</a:t>
            </a:r>
            <a:endParaRPr lang="en-US" dirty="0"/>
          </a:p>
          <a:p>
            <a:pPr lvl="1"/>
            <a:r>
              <a:rPr lang="en-US" dirty="0" err="1"/>
              <a:t>LearningStream</a:t>
            </a:r>
            <a:endParaRPr lang="en-US" dirty="0"/>
          </a:p>
          <a:p>
            <a:pPr lvl="1"/>
            <a:r>
              <a:rPr lang="en-US" dirty="0" err="1"/>
              <a:t>etc</a:t>
            </a:r>
            <a:r>
              <a:rPr lang="en-US" dirty="0"/>
              <a:t>…</a:t>
            </a:r>
          </a:p>
          <a:p>
            <a:r>
              <a:rPr lang="en-US" dirty="0"/>
              <a:t>How to compare?</a:t>
            </a:r>
          </a:p>
        </p:txBody>
      </p:sp>
      <p:sp>
        <p:nvSpPr>
          <p:cNvPr id="4" name="Date Placeholder 3">
            <a:extLst>
              <a:ext uri="{FF2B5EF4-FFF2-40B4-BE49-F238E27FC236}">
                <a16:creationId xmlns:a16="http://schemas.microsoft.com/office/drawing/2014/main" id="{DC8CCCF0-4592-424B-8DCD-DB3891517ED9}"/>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Verdana" pitchFamily="34" charset="0"/>
              </a:rPr>
              <a:t>07-27-2020</a:t>
            </a:r>
          </a:p>
        </p:txBody>
      </p:sp>
      <p:sp>
        <p:nvSpPr>
          <p:cNvPr id="5" name="Slide Number Placeholder 4">
            <a:extLst>
              <a:ext uri="{FF2B5EF4-FFF2-40B4-BE49-F238E27FC236}">
                <a16:creationId xmlns:a16="http://schemas.microsoft.com/office/drawing/2014/main" id="{D6D05FC9-3F44-40F4-8A6B-BAFCA5C003D1}"/>
              </a:ext>
            </a:extLst>
          </p:cNvPr>
          <p:cNvSpPr>
            <a:spLocks noGrp="1"/>
          </p:cNvSpPr>
          <p:nvPr>
            <p:ph type="sldNum" sz="quarter" idx="12"/>
          </p:nvPr>
        </p:nvSpPr>
        <p:spPr/>
        <p:txBody>
          <a:bodyPr/>
          <a:lstStyle/>
          <a:p>
            <a:pPr fontAlgn="base">
              <a:spcBef>
                <a:spcPct val="0"/>
              </a:spcBef>
              <a:spcAft>
                <a:spcPct val="0"/>
              </a:spcAft>
            </a:pPr>
            <a:fld id="{A01FE47D-1719-4ABD-8A2E-77F4BB0DFC6B}" type="slidenum">
              <a:rPr lang="en-US" altLang="en-US">
                <a:solidFill>
                  <a:srgbClr val="000000"/>
                </a:solidFill>
                <a:latin typeface="Verdana" pitchFamily="34" charset="0"/>
              </a:rPr>
              <a:pPr fontAlgn="base">
                <a:spcBef>
                  <a:spcPct val="0"/>
                </a:spcBef>
                <a:spcAft>
                  <a:spcPct val="0"/>
                </a:spcAft>
              </a:pPr>
              <a:t>13</a:t>
            </a:fld>
            <a:endParaRPr lang="en-US" altLang="en-US">
              <a:solidFill>
                <a:srgbClr val="000000"/>
              </a:solidFill>
              <a:latin typeface="Verdana" pitchFamily="34" charset="0"/>
            </a:endParaRPr>
          </a:p>
        </p:txBody>
      </p:sp>
    </p:spTree>
    <p:extLst>
      <p:ext uri="{BB962C8B-B14F-4D97-AF65-F5344CB8AC3E}">
        <p14:creationId xmlns:p14="http://schemas.microsoft.com/office/powerpoint/2010/main" val="870689746"/>
      </p:ext>
    </p:extLst>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81ED5-668E-49AA-9BC9-91E008E5ED0F}"/>
              </a:ext>
            </a:extLst>
          </p:cNvPr>
          <p:cNvSpPr>
            <a:spLocks noGrp="1"/>
          </p:cNvSpPr>
          <p:nvPr>
            <p:ph type="title"/>
          </p:nvPr>
        </p:nvSpPr>
        <p:spPr/>
        <p:txBody>
          <a:bodyPr/>
          <a:lstStyle/>
          <a:p>
            <a:r>
              <a:rPr lang="en-US" dirty="0"/>
              <a:t>Other Investigations:</a:t>
            </a:r>
          </a:p>
        </p:txBody>
      </p:sp>
      <p:sp>
        <p:nvSpPr>
          <p:cNvPr id="3" name="Content Placeholder 2">
            <a:extLst>
              <a:ext uri="{FF2B5EF4-FFF2-40B4-BE49-F238E27FC236}">
                <a16:creationId xmlns:a16="http://schemas.microsoft.com/office/drawing/2014/main" id="{CCF73643-803F-4360-B312-6C56B79F823D}"/>
              </a:ext>
            </a:extLst>
          </p:cNvPr>
          <p:cNvSpPr>
            <a:spLocks noGrp="1"/>
          </p:cNvSpPr>
          <p:nvPr>
            <p:ph idx="1"/>
          </p:nvPr>
        </p:nvSpPr>
        <p:spPr>
          <a:xfrm>
            <a:off x="2084033" y="1749425"/>
            <a:ext cx="8001000" cy="4267200"/>
          </a:xfrm>
        </p:spPr>
        <p:txBody>
          <a:bodyPr/>
          <a:lstStyle/>
          <a:p>
            <a:r>
              <a:rPr lang="en-US" sz="1600" dirty="0"/>
              <a:t>Generating pdfs from information submitted via forms / profiles</a:t>
            </a:r>
          </a:p>
          <a:p>
            <a:pPr lvl="1"/>
            <a:r>
              <a:rPr lang="en-US" sz="1200" dirty="0"/>
              <a:t>Testing out </a:t>
            </a:r>
            <a:r>
              <a:rPr lang="en-US" sz="1200" dirty="0" err="1"/>
              <a:t>RSFormsPro</a:t>
            </a:r>
            <a:r>
              <a:rPr lang="en-US" sz="1200" dirty="0"/>
              <a:t> </a:t>
            </a:r>
            <a:r>
              <a:rPr lang="en-US" sz="1200" dirty="0" err="1"/>
              <a:t>pdfmaker</a:t>
            </a:r>
            <a:r>
              <a:rPr lang="en-US" sz="1200" dirty="0"/>
              <a:t> plugin</a:t>
            </a:r>
          </a:p>
          <a:p>
            <a:r>
              <a:rPr lang="en-US" sz="1600" dirty="0"/>
              <a:t>Email discussion list integration</a:t>
            </a:r>
          </a:p>
          <a:p>
            <a:pPr lvl="1"/>
            <a:r>
              <a:rPr lang="en-US" sz="1200" dirty="0"/>
              <a:t>ARE there any Mailman / Joomla integrations?</a:t>
            </a:r>
          </a:p>
          <a:p>
            <a:pPr lvl="1"/>
            <a:r>
              <a:rPr lang="en-US" sz="1200" dirty="0"/>
              <a:t>Dada Mail?</a:t>
            </a:r>
          </a:p>
          <a:p>
            <a:r>
              <a:rPr lang="en-US" sz="1600" dirty="0"/>
              <a:t>Facebook group integration:  Need Groups, not Pages</a:t>
            </a:r>
          </a:p>
          <a:p>
            <a:pPr lvl="1"/>
            <a:r>
              <a:rPr lang="en-US" sz="1200" dirty="0" err="1"/>
              <a:t>FaceBook</a:t>
            </a:r>
            <a:r>
              <a:rPr lang="en-US" sz="1200" dirty="0"/>
              <a:t> Group Pro?</a:t>
            </a:r>
          </a:p>
          <a:p>
            <a:pPr lvl="1"/>
            <a:r>
              <a:rPr lang="en-US" sz="1200" dirty="0" err="1"/>
              <a:t>FaceBook</a:t>
            </a:r>
            <a:r>
              <a:rPr lang="en-US" sz="1200" dirty="0"/>
              <a:t> Chat Plugin?</a:t>
            </a:r>
          </a:p>
          <a:p>
            <a:r>
              <a:rPr lang="en-US" sz="1600" dirty="0"/>
              <a:t>Twitter integration</a:t>
            </a:r>
          </a:p>
          <a:p>
            <a:pPr lvl="1"/>
            <a:r>
              <a:rPr lang="en-US" altLang="en-US" sz="1200" dirty="0"/>
              <a:t>Lots of options – what’s good?  </a:t>
            </a:r>
            <a:r>
              <a:rPr lang="en-US" altLang="en-US" sz="1200" b="1" dirty="0"/>
              <a:t>Simple Social Media Stream looks good, by Asana Plugins. </a:t>
            </a:r>
          </a:p>
          <a:p>
            <a:pPr lvl="1"/>
            <a:r>
              <a:rPr lang="en-US" altLang="en-US" sz="1200" dirty="0"/>
              <a:t>Let users follow you from your website?</a:t>
            </a:r>
          </a:p>
          <a:p>
            <a:r>
              <a:rPr lang="en-US" altLang="en-US" sz="1600" dirty="0"/>
              <a:t>Chat Bots?</a:t>
            </a:r>
          </a:p>
          <a:p>
            <a:pPr lvl="1"/>
            <a:r>
              <a:rPr lang="en-US" altLang="en-US" sz="1200" dirty="0"/>
              <a:t>Onwebchat.com – service is free</a:t>
            </a:r>
          </a:p>
          <a:p>
            <a:pPr lvl="1"/>
            <a:r>
              <a:rPr lang="en-US" altLang="en-US" sz="1200" dirty="0" err="1"/>
              <a:t>Jchatsocial</a:t>
            </a:r>
            <a:r>
              <a:rPr lang="en-US" altLang="en-US" sz="1200" dirty="0"/>
              <a:t> – like FB Messenger includes video chat</a:t>
            </a:r>
          </a:p>
          <a:p>
            <a:r>
              <a:rPr lang="en-US" altLang="en-US" sz="1600" dirty="0"/>
              <a:t>Anything you are looking for?</a:t>
            </a:r>
          </a:p>
          <a:p>
            <a:pPr lvl="1"/>
            <a:r>
              <a:rPr lang="en-US" altLang="en-US" sz="1200" dirty="0"/>
              <a:t>Next Time:  </a:t>
            </a:r>
            <a:r>
              <a:rPr lang="en-US" altLang="en-US" sz="1200" dirty="0" err="1"/>
              <a:t>Jrealtime</a:t>
            </a:r>
            <a:r>
              <a:rPr lang="en-US" altLang="en-US" sz="1200" dirty="0"/>
              <a:t> Analytics vs. Google Analytics, SEO, </a:t>
            </a:r>
            <a:r>
              <a:rPr lang="en-US" altLang="en-US" sz="1200"/>
              <a:t>and related topics!</a:t>
            </a:r>
            <a:endParaRPr lang="en-US" altLang="en-US" sz="1200" dirty="0"/>
          </a:p>
          <a:p>
            <a:endParaRPr lang="en-US" sz="2400" dirty="0"/>
          </a:p>
        </p:txBody>
      </p:sp>
      <p:sp>
        <p:nvSpPr>
          <p:cNvPr id="4" name="Date Placeholder 3">
            <a:extLst>
              <a:ext uri="{FF2B5EF4-FFF2-40B4-BE49-F238E27FC236}">
                <a16:creationId xmlns:a16="http://schemas.microsoft.com/office/drawing/2014/main" id="{53AD7B7D-DC6E-48FB-A2B3-CFA773BA4B66}"/>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Verdana" pitchFamily="34" charset="0"/>
              </a:rPr>
              <a:t>07-27-2020</a:t>
            </a:r>
          </a:p>
        </p:txBody>
      </p:sp>
      <p:sp>
        <p:nvSpPr>
          <p:cNvPr id="5" name="Slide Number Placeholder 4">
            <a:extLst>
              <a:ext uri="{FF2B5EF4-FFF2-40B4-BE49-F238E27FC236}">
                <a16:creationId xmlns:a16="http://schemas.microsoft.com/office/drawing/2014/main" id="{0081FC73-43B5-48F4-BEFA-10CBCF111C9E}"/>
              </a:ext>
            </a:extLst>
          </p:cNvPr>
          <p:cNvSpPr>
            <a:spLocks noGrp="1"/>
          </p:cNvSpPr>
          <p:nvPr>
            <p:ph type="sldNum" sz="quarter" idx="12"/>
          </p:nvPr>
        </p:nvSpPr>
        <p:spPr/>
        <p:txBody>
          <a:bodyPr/>
          <a:lstStyle/>
          <a:p>
            <a:pPr fontAlgn="base">
              <a:spcBef>
                <a:spcPct val="0"/>
              </a:spcBef>
              <a:spcAft>
                <a:spcPct val="0"/>
              </a:spcAft>
            </a:pPr>
            <a:fld id="{A01FE47D-1719-4ABD-8A2E-77F4BB0DFC6B}" type="slidenum">
              <a:rPr lang="en-US" altLang="en-US">
                <a:solidFill>
                  <a:srgbClr val="000000"/>
                </a:solidFill>
                <a:latin typeface="Verdana" pitchFamily="34" charset="0"/>
              </a:rPr>
              <a:pPr fontAlgn="base">
                <a:spcBef>
                  <a:spcPct val="0"/>
                </a:spcBef>
                <a:spcAft>
                  <a:spcPct val="0"/>
                </a:spcAft>
              </a:pPr>
              <a:t>14</a:t>
            </a:fld>
            <a:endParaRPr lang="en-US" altLang="en-US">
              <a:solidFill>
                <a:srgbClr val="000000"/>
              </a:solidFill>
              <a:latin typeface="Verdana" pitchFamily="34" charset="0"/>
            </a:endParaRPr>
          </a:p>
        </p:txBody>
      </p:sp>
    </p:spTree>
    <p:extLst>
      <p:ext uri="{BB962C8B-B14F-4D97-AF65-F5344CB8AC3E}">
        <p14:creationId xmlns:p14="http://schemas.microsoft.com/office/powerpoint/2010/main" val="3513933314"/>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Verdana" pitchFamily="34" charset="0"/>
              </a:rPr>
              <a:t>07-27-2020</a:t>
            </a:r>
            <a:endParaRPr lang="en-US" altLang="en-US" dirty="0">
              <a:solidFill>
                <a:srgbClr val="000000"/>
              </a:solidFill>
              <a:latin typeface="Verdana" pitchFamily="34" charset="0"/>
            </a:endParaRPr>
          </a:p>
        </p:txBody>
      </p:sp>
      <p:sp>
        <p:nvSpPr>
          <p:cNvPr id="91138" name="Rectangle 2"/>
          <p:cNvSpPr>
            <a:spLocks noGrp="1" noChangeArrowheads="1"/>
          </p:cNvSpPr>
          <p:nvPr>
            <p:ph type="title"/>
          </p:nvPr>
        </p:nvSpPr>
        <p:spPr/>
        <p:txBody>
          <a:bodyPr/>
          <a:lstStyle/>
          <a:p>
            <a:r>
              <a:rPr lang="en-US" altLang="en-US"/>
              <a:t>Agenda</a:t>
            </a:r>
          </a:p>
        </p:txBody>
      </p:sp>
      <p:sp>
        <p:nvSpPr>
          <p:cNvPr id="91139" name="Rectangle 3"/>
          <p:cNvSpPr>
            <a:spLocks noGrp="1" noChangeArrowheads="1"/>
          </p:cNvSpPr>
          <p:nvPr>
            <p:ph type="body" idx="1"/>
          </p:nvPr>
        </p:nvSpPr>
        <p:spPr/>
        <p:txBody>
          <a:bodyPr/>
          <a:lstStyle/>
          <a:p>
            <a:r>
              <a:rPr lang="en-US" altLang="en-US" sz="2000" dirty="0"/>
              <a:t>Joomla! Updates</a:t>
            </a:r>
          </a:p>
          <a:p>
            <a:r>
              <a:rPr lang="en-US" altLang="en-US" sz="2000" dirty="0"/>
              <a:t>Upcoming JUG Meetings</a:t>
            </a:r>
          </a:p>
          <a:p>
            <a:r>
              <a:rPr lang="en-US" altLang="en-US" sz="2000" dirty="0"/>
              <a:t>Program – Selecting New Joomla Extensions</a:t>
            </a:r>
          </a:p>
          <a:p>
            <a:r>
              <a:rPr lang="en-US" altLang="en-US" sz="2000" dirty="0"/>
              <a:t>Topics for Future - Discussion</a:t>
            </a:r>
          </a:p>
        </p:txBody>
      </p:sp>
      <p:sp>
        <p:nvSpPr>
          <p:cNvPr id="2" name="Slide Number Placeholder 1"/>
          <p:cNvSpPr>
            <a:spLocks noGrp="1"/>
          </p:cNvSpPr>
          <p:nvPr>
            <p:ph type="sldNum" sz="quarter" idx="12"/>
          </p:nvPr>
        </p:nvSpPr>
        <p:spPr/>
        <p:txBody>
          <a:bodyPr/>
          <a:lstStyle/>
          <a:p>
            <a:pPr fontAlgn="base">
              <a:spcBef>
                <a:spcPct val="0"/>
              </a:spcBef>
              <a:spcAft>
                <a:spcPct val="0"/>
              </a:spcAft>
            </a:pPr>
            <a:fld id="{A01FE47D-1719-4ABD-8A2E-77F4BB0DFC6B}" type="slidenum">
              <a:rPr lang="en-US" altLang="en-US">
                <a:solidFill>
                  <a:srgbClr val="000000"/>
                </a:solidFill>
                <a:latin typeface="Verdana" pitchFamily="34" charset="0"/>
              </a:rPr>
              <a:pPr fontAlgn="base">
                <a:spcBef>
                  <a:spcPct val="0"/>
                </a:spcBef>
                <a:spcAft>
                  <a:spcPct val="0"/>
                </a:spcAft>
              </a:pPr>
              <a:t>2</a:t>
            </a:fld>
            <a:endParaRPr lang="en-US" altLang="en-US">
              <a:solidFill>
                <a:srgbClr val="000000"/>
              </a:solidFill>
              <a:latin typeface="Verdana" pitchFamily="34" charset="0"/>
            </a:endParaRP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0C197-2D55-42D4-93C0-BF787C95E77D}"/>
              </a:ext>
            </a:extLst>
          </p:cNvPr>
          <p:cNvSpPr>
            <a:spLocks noGrp="1"/>
          </p:cNvSpPr>
          <p:nvPr>
            <p:ph type="title"/>
          </p:nvPr>
        </p:nvSpPr>
        <p:spPr/>
        <p:txBody>
          <a:bodyPr/>
          <a:lstStyle/>
          <a:p>
            <a:r>
              <a:rPr lang="en-US" dirty="0"/>
              <a:t>Selecting New Joomla! Extensions</a:t>
            </a:r>
          </a:p>
        </p:txBody>
      </p:sp>
      <p:sp>
        <p:nvSpPr>
          <p:cNvPr id="3" name="Content Placeholder 2">
            <a:extLst>
              <a:ext uri="{FF2B5EF4-FFF2-40B4-BE49-F238E27FC236}">
                <a16:creationId xmlns:a16="http://schemas.microsoft.com/office/drawing/2014/main" id="{EEFCC8B1-A36C-4C00-858E-A34246EB69B3}"/>
              </a:ext>
            </a:extLst>
          </p:cNvPr>
          <p:cNvSpPr>
            <a:spLocks noGrp="1"/>
          </p:cNvSpPr>
          <p:nvPr>
            <p:ph idx="1"/>
          </p:nvPr>
        </p:nvSpPr>
        <p:spPr/>
        <p:txBody>
          <a:bodyPr/>
          <a:lstStyle/>
          <a:p>
            <a:r>
              <a:rPr lang="en-US" altLang="en-US" sz="2000" dirty="0"/>
              <a:t>I’ve got some new needs coming up</a:t>
            </a:r>
          </a:p>
          <a:p>
            <a:r>
              <a:rPr lang="en-US" altLang="en-US" sz="2000" dirty="0"/>
              <a:t>What are your experiences with:</a:t>
            </a:r>
          </a:p>
          <a:p>
            <a:pPr lvl="1"/>
            <a:r>
              <a:rPr lang="en-US" altLang="en-US" sz="1600" dirty="0"/>
              <a:t>Membership Management / Dues Payment</a:t>
            </a:r>
          </a:p>
          <a:p>
            <a:pPr lvl="1"/>
            <a:r>
              <a:rPr lang="en-US" altLang="en-US" sz="1600" dirty="0"/>
              <a:t>Class Registration / Payment / Management</a:t>
            </a:r>
          </a:p>
          <a:p>
            <a:pPr lvl="1"/>
            <a:r>
              <a:rPr lang="en-US" sz="1600" dirty="0"/>
              <a:t>Generating pdfs from information submitted via forms / profiles</a:t>
            </a:r>
          </a:p>
          <a:p>
            <a:pPr lvl="1"/>
            <a:r>
              <a:rPr lang="en-US" sz="1600" dirty="0"/>
              <a:t>Email discussion list integration</a:t>
            </a:r>
          </a:p>
          <a:p>
            <a:pPr lvl="1"/>
            <a:r>
              <a:rPr lang="en-US" sz="1600" dirty="0"/>
              <a:t>Facebook group integration</a:t>
            </a:r>
          </a:p>
          <a:p>
            <a:pPr lvl="1"/>
            <a:r>
              <a:rPr lang="en-US" sz="1600" dirty="0"/>
              <a:t>Twitter integration</a:t>
            </a:r>
            <a:endParaRPr lang="en-US" altLang="en-US" sz="1600" dirty="0"/>
          </a:p>
          <a:p>
            <a:endParaRPr lang="en-US" dirty="0"/>
          </a:p>
        </p:txBody>
      </p:sp>
      <p:sp>
        <p:nvSpPr>
          <p:cNvPr id="4" name="Date Placeholder 3">
            <a:extLst>
              <a:ext uri="{FF2B5EF4-FFF2-40B4-BE49-F238E27FC236}">
                <a16:creationId xmlns:a16="http://schemas.microsoft.com/office/drawing/2014/main" id="{57A17CCA-F5B5-4E26-A52C-747BD795E467}"/>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Verdana" pitchFamily="34" charset="0"/>
              </a:rPr>
              <a:t>07-27-2020</a:t>
            </a:r>
          </a:p>
        </p:txBody>
      </p:sp>
      <p:sp>
        <p:nvSpPr>
          <p:cNvPr id="5" name="Slide Number Placeholder 4">
            <a:extLst>
              <a:ext uri="{FF2B5EF4-FFF2-40B4-BE49-F238E27FC236}">
                <a16:creationId xmlns:a16="http://schemas.microsoft.com/office/drawing/2014/main" id="{DD64FA74-4797-4CF9-BFBF-062EE0C4348D}"/>
              </a:ext>
            </a:extLst>
          </p:cNvPr>
          <p:cNvSpPr>
            <a:spLocks noGrp="1"/>
          </p:cNvSpPr>
          <p:nvPr>
            <p:ph type="sldNum" sz="quarter" idx="12"/>
          </p:nvPr>
        </p:nvSpPr>
        <p:spPr/>
        <p:txBody>
          <a:bodyPr/>
          <a:lstStyle/>
          <a:p>
            <a:pPr fontAlgn="base">
              <a:spcBef>
                <a:spcPct val="0"/>
              </a:spcBef>
              <a:spcAft>
                <a:spcPct val="0"/>
              </a:spcAft>
            </a:pPr>
            <a:fld id="{A01FE47D-1719-4ABD-8A2E-77F4BB0DFC6B}" type="slidenum">
              <a:rPr lang="en-US" altLang="en-US">
                <a:solidFill>
                  <a:srgbClr val="000000"/>
                </a:solidFill>
                <a:latin typeface="Verdana" pitchFamily="34" charset="0"/>
              </a:rPr>
              <a:pPr fontAlgn="base">
                <a:spcBef>
                  <a:spcPct val="0"/>
                </a:spcBef>
                <a:spcAft>
                  <a:spcPct val="0"/>
                </a:spcAft>
              </a:pPr>
              <a:t>3</a:t>
            </a:fld>
            <a:endParaRPr lang="en-US" altLang="en-US">
              <a:solidFill>
                <a:srgbClr val="000000"/>
              </a:solidFill>
              <a:latin typeface="Verdana" pitchFamily="34" charset="0"/>
            </a:endParaRPr>
          </a:p>
        </p:txBody>
      </p:sp>
    </p:spTree>
    <p:extLst>
      <p:ext uri="{BB962C8B-B14F-4D97-AF65-F5344CB8AC3E}">
        <p14:creationId xmlns:p14="http://schemas.microsoft.com/office/powerpoint/2010/main" val="332430427"/>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0CA35-B48D-4DF5-B670-BF6F6544FF59}"/>
              </a:ext>
            </a:extLst>
          </p:cNvPr>
          <p:cNvSpPr>
            <a:spLocks noGrp="1"/>
          </p:cNvSpPr>
          <p:nvPr>
            <p:ph type="title"/>
          </p:nvPr>
        </p:nvSpPr>
        <p:spPr/>
        <p:txBody>
          <a:bodyPr/>
          <a:lstStyle/>
          <a:p>
            <a:r>
              <a:rPr lang="en-US" dirty="0"/>
              <a:t>Case 1: Membership Management</a:t>
            </a:r>
          </a:p>
        </p:txBody>
      </p:sp>
      <p:sp>
        <p:nvSpPr>
          <p:cNvPr id="3" name="Content Placeholder 2">
            <a:extLst>
              <a:ext uri="{FF2B5EF4-FFF2-40B4-BE49-F238E27FC236}">
                <a16:creationId xmlns:a16="http://schemas.microsoft.com/office/drawing/2014/main" id="{9BF747C3-866D-4043-832B-FC566F6CF375}"/>
              </a:ext>
            </a:extLst>
          </p:cNvPr>
          <p:cNvSpPr>
            <a:spLocks noGrp="1"/>
          </p:cNvSpPr>
          <p:nvPr>
            <p:ph idx="1"/>
          </p:nvPr>
        </p:nvSpPr>
        <p:spPr/>
        <p:txBody>
          <a:bodyPr/>
          <a:lstStyle/>
          <a:p>
            <a:r>
              <a:rPr lang="en-US" sz="2400" dirty="0"/>
              <a:t>Functional Needs:</a:t>
            </a:r>
          </a:p>
          <a:p>
            <a:pPr lvl="1"/>
            <a:r>
              <a:rPr lang="en-US" sz="2000" dirty="0"/>
              <a:t>Member entity is a family, not a person</a:t>
            </a:r>
          </a:p>
          <a:p>
            <a:pPr lvl="1"/>
            <a:r>
              <a:rPr lang="en-US" sz="2000" dirty="0"/>
              <a:t>Multiple names, phone numbers, emails, etc. for each “member”</a:t>
            </a:r>
          </a:p>
          <a:p>
            <a:pPr lvl="1"/>
            <a:r>
              <a:rPr lang="en-US" sz="2000" dirty="0"/>
              <a:t>Dues are annual but can be paid at various times as households move in</a:t>
            </a:r>
          </a:p>
          <a:p>
            <a:pPr lvl="1"/>
            <a:r>
              <a:rPr lang="en-US" sz="2000" dirty="0"/>
              <a:t>Some pay online (PayPal), some pay with checks / cash / paper forms so the treasurer must be able to make updates</a:t>
            </a:r>
          </a:p>
          <a:p>
            <a:pPr lvl="1"/>
            <a:r>
              <a:rPr lang="en-US" sz="2000" dirty="0"/>
              <a:t>Need for a paper / pdf directory published annually</a:t>
            </a:r>
          </a:p>
          <a:p>
            <a:pPr lvl="1"/>
            <a:r>
              <a:rPr lang="en-US" sz="2000" dirty="0"/>
              <a:t>Discussion list currently using Mailman; not integrated</a:t>
            </a:r>
          </a:p>
        </p:txBody>
      </p:sp>
      <p:sp>
        <p:nvSpPr>
          <p:cNvPr id="4" name="Date Placeholder 3">
            <a:extLst>
              <a:ext uri="{FF2B5EF4-FFF2-40B4-BE49-F238E27FC236}">
                <a16:creationId xmlns:a16="http://schemas.microsoft.com/office/drawing/2014/main" id="{BED22BB0-F4AE-4772-AAA7-AAB52438BFC4}"/>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Verdana" pitchFamily="34" charset="0"/>
              </a:rPr>
              <a:t>07-27-2020</a:t>
            </a:r>
          </a:p>
        </p:txBody>
      </p:sp>
      <p:sp>
        <p:nvSpPr>
          <p:cNvPr id="5" name="Slide Number Placeholder 4">
            <a:extLst>
              <a:ext uri="{FF2B5EF4-FFF2-40B4-BE49-F238E27FC236}">
                <a16:creationId xmlns:a16="http://schemas.microsoft.com/office/drawing/2014/main" id="{CD4C9227-67E5-4DD1-AEFD-EE1383FCB156}"/>
              </a:ext>
            </a:extLst>
          </p:cNvPr>
          <p:cNvSpPr>
            <a:spLocks noGrp="1"/>
          </p:cNvSpPr>
          <p:nvPr>
            <p:ph type="sldNum" sz="quarter" idx="12"/>
          </p:nvPr>
        </p:nvSpPr>
        <p:spPr/>
        <p:txBody>
          <a:bodyPr/>
          <a:lstStyle/>
          <a:p>
            <a:pPr fontAlgn="base">
              <a:spcBef>
                <a:spcPct val="0"/>
              </a:spcBef>
              <a:spcAft>
                <a:spcPct val="0"/>
              </a:spcAft>
            </a:pPr>
            <a:fld id="{A01FE47D-1719-4ABD-8A2E-77F4BB0DFC6B}" type="slidenum">
              <a:rPr lang="en-US" altLang="en-US">
                <a:solidFill>
                  <a:srgbClr val="000000"/>
                </a:solidFill>
                <a:latin typeface="Verdana" pitchFamily="34" charset="0"/>
              </a:rPr>
              <a:pPr fontAlgn="base">
                <a:spcBef>
                  <a:spcPct val="0"/>
                </a:spcBef>
                <a:spcAft>
                  <a:spcPct val="0"/>
                </a:spcAft>
              </a:pPr>
              <a:t>4</a:t>
            </a:fld>
            <a:endParaRPr lang="en-US" altLang="en-US">
              <a:solidFill>
                <a:srgbClr val="000000"/>
              </a:solidFill>
              <a:latin typeface="Verdana" pitchFamily="34" charset="0"/>
            </a:endParaRPr>
          </a:p>
        </p:txBody>
      </p:sp>
    </p:spTree>
    <p:extLst>
      <p:ext uri="{BB962C8B-B14F-4D97-AF65-F5344CB8AC3E}">
        <p14:creationId xmlns:p14="http://schemas.microsoft.com/office/powerpoint/2010/main" val="1144801547"/>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1D256-1CF2-483D-8223-AB52CDD869B2}"/>
              </a:ext>
            </a:extLst>
          </p:cNvPr>
          <p:cNvSpPr>
            <a:spLocks noGrp="1"/>
          </p:cNvSpPr>
          <p:nvPr>
            <p:ph type="title"/>
          </p:nvPr>
        </p:nvSpPr>
        <p:spPr/>
        <p:txBody>
          <a:bodyPr/>
          <a:lstStyle/>
          <a:p>
            <a:r>
              <a:rPr lang="en-US" dirty="0"/>
              <a:t>Option 1:  </a:t>
            </a:r>
            <a:r>
              <a:rPr lang="en-US" dirty="0" err="1"/>
              <a:t>CommunityBuilder</a:t>
            </a:r>
            <a:endParaRPr lang="en-US" dirty="0"/>
          </a:p>
        </p:txBody>
      </p:sp>
      <p:sp>
        <p:nvSpPr>
          <p:cNvPr id="3" name="Content Placeholder 2">
            <a:extLst>
              <a:ext uri="{FF2B5EF4-FFF2-40B4-BE49-F238E27FC236}">
                <a16:creationId xmlns:a16="http://schemas.microsoft.com/office/drawing/2014/main" id="{1C113B99-6CBE-494E-B6E8-E53EB8C5D5DF}"/>
              </a:ext>
            </a:extLst>
          </p:cNvPr>
          <p:cNvSpPr>
            <a:spLocks noGrp="1"/>
          </p:cNvSpPr>
          <p:nvPr>
            <p:ph idx="1"/>
          </p:nvPr>
        </p:nvSpPr>
        <p:spPr>
          <a:xfrm>
            <a:off x="2057400" y="1600200"/>
            <a:ext cx="8001000" cy="4267200"/>
          </a:xfrm>
        </p:spPr>
        <p:txBody>
          <a:bodyPr/>
          <a:lstStyle/>
          <a:p>
            <a:r>
              <a:rPr lang="en-US" sz="1800" dirty="0"/>
              <a:t>Bruce Scherzinger’s HOA</a:t>
            </a:r>
          </a:p>
          <a:p>
            <a:pPr lvl="1"/>
            <a:r>
              <a:rPr lang="en-US" sz="1600" dirty="0" err="1"/>
              <a:t>CommunityBuilder</a:t>
            </a:r>
            <a:r>
              <a:rPr lang="en-US" sz="1600" dirty="0"/>
              <a:t> </a:t>
            </a:r>
          </a:p>
          <a:p>
            <a:pPr lvl="2"/>
            <a:r>
              <a:rPr lang="en-US" sz="1400" dirty="0"/>
              <a:t>Registration selects address from table created by Fabrik (“Query field” in CB)</a:t>
            </a:r>
          </a:p>
          <a:p>
            <a:pPr lvl="2"/>
            <a:r>
              <a:rPr lang="en-US" sz="1400" dirty="0"/>
              <a:t>Can have multiple accounts per address but could be limited to 1 account + multiple emails</a:t>
            </a:r>
          </a:p>
          <a:p>
            <a:pPr lvl="2"/>
            <a:r>
              <a:rPr lang="en-US" sz="1400" dirty="0"/>
              <a:t>If 2</a:t>
            </a:r>
            <a:r>
              <a:rPr lang="en-US" sz="1400" baseline="30000" dirty="0"/>
              <a:t>nd</a:t>
            </a:r>
            <a:r>
              <a:rPr lang="en-US" sz="1400" dirty="0"/>
              <a:t> person registers for address could have a validation rule – would have to know people move out and free up address</a:t>
            </a:r>
          </a:p>
          <a:p>
            <a:pPr lvl="2"/>
            <a:r>
              <a:rPr lang="en-US" sz="1400" dirty="0"/>
              <a:t>CB User Lists</a:t>
            </a:r>
          </a:p>
          <a:p>
            <a:pPr lvl="1"/>
            <a:r>
              <a:rPr lang="en-US" sz="1600" dirty="0"/>
              <a:t>Fabrik – table with every address in neighborhood</a:t>
            </a:r>
          </a:p>
          <a:p>
            <a:pPr lvl="1"/>
            <a:r>
              <a:rPr lang="en-US" sz="1600" dirty="0"/>
              <a:t>Dada Mail – Bruce’s custom CB plugin – CGI bin, written in Perl, can use </a:t>
            </a:r>
            <a:r>
              <a:rPr lang="en-US" sz="1600" dirty="0" err="1"/>
              <a:t>mySQL</a:t>
            </a:r>
            <a:r>
              <a:rPr lang="en-US" sz="1600" dirty="0"/>
              <a:t> database Joomla site is using, its own tables and email archives; Dada mail has a web interface and Dada Bridge plugin to point to email inbox. Can set up as discussion list.</a:t>
            </a:r>
          </a:p>
          <a:p>
            <a:pPr lvl="1"/>
            <a:r>
              <a:rPr lang="en-US" sz="1600" dirty="0"/>
              <a:t>Jasper </a:t>
            </a:r>
            <a:r>
              <a:rPr lang="en-US" sz="1600" dirty="0" err="1"/>
              <a:t>iReport</a:t>
            </a:r>
            <a:r>
              <a:rPr lang="en-US" sz="1600" dirty="0"/>
              <a:t> – can query any database, write reports, Java driver. Has a new version that is much more complicated.</a:t>
            </a:r>
          </a:p>
          <a:p>
            <a:pPr lvl="2"/>
            <a:r>
              <a:rPr lang="en-US" sz="1300" dirty="0"/>
              <a:t>Creates a view to produce columns and format, store query using PhpMyAdmin as a view.</a:t>
            </a:r>
          </a:p>
        </p:txBody>
      </p:sp>
      <p:sp>
        <p:nvSpPr>
          <p:cNvPr id="4" name="Date Placeholder 3">
            <a:extLst>
              <a:ext uri="{FF2B5EF4-FFF2-40B4-BE49-F238E27FC236}">
                <a16:creationId xmlns:a16="http://schemas.microsoft.com/office/drawing/2014/main" id="{D0D412CD-D8A7-40EE-BD91-77A4440E70C7}"/>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Verdana" pitchFamily="34" charset="0"/>
              </a:rPr>
              <a:t>07-27-2020</a:t>
            </a:r>
          </a:p>
        </p:txBody>
      </p:sp>
      <p:sp>
        <p:nvSpPr>
          <p:cNvPr id="5" name="Slide Number Placeholder 4">
            <a:extLst>
              <a:ext uri="{FF2B5EF4-FFF2-40B4-BE49-F238E27FC236}">
                <a16:creationId xmlns:a16="http://schemas.microsoft.com/office/drawing/2014/main" id="{0C6EE4AD-0688-4817-ADA9-21BFCDD05381}"/>
              </a:ext>
            </a:extLst>
          </p:cNvPr>
          <p:cNvSpPr>
            <a:spLocks noGrp="1"/>
          </p:cNvSpPr>
          <p:nvPr>
            <p:ph type="sldNum" sz="quarter" idx="12"/>
          </p:nvPr>
        </p:nvSpPr>
        <p:spPr/>
        <p:txBody>
          <a:bodyPr/>
          <a:lstStyle/>
          <a:p>
            <a:pPr fontAlgn="base">
              <a:spcBef>
                <a:spcPct val="0"/>
              </a:spcBef>
              <a:spcAft>
                <a:spcPct val="0"/>
              </a:spcAft>
            </a:pPr>
            <a:fld id="{A01FE47D-1719-4ABD-8A2E-77F4BB0DFC6B}" type="slidenum">
              <a:rPr lang="en-US" altLang="en-US">
                <a:solidFill>
                  <a:srgbClr val="000000"/>
                </a:solidFill>
                <a:latin typeface="Verdana" pitchFamily="34" charset="0"/>
              </a:rPr>
              <a:pPr fontAlgn="base">
                <a:spcBef>
                  <a:spcPct val="0"/>
                </a:spcBef>
                <a:spcAft>
                  <a:spcPct val="0"/>
                </a:spcAft>
              </a:pPr>
              <a:t>5</a:t>
            </a:fld>
            <a:endParaRPr lang="en-US" altLang="en-US">
              <a:solidFill>
                <a:srgbClr val="000000"/>
              </a:solidFill>
              <a:latin typeface="Verdana" pitchFamily="34" charset="0"/>
            </a:endParaRPr>
          </a:p>
        </p:txBody>
      </p:sp>
    </p:spTree>
    <p:extLst>
      <p:ext uri="{BB962C8B-B14F-4D97-AF65-F5344CB8AC3E}">
        <p14:creationId xmlns:p14="http://schemas.microsoft.com/office/powerpoint/2010/main" val="3372226163"/>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D2810-99A9-4DCB-AD6A-64775D002CFF}"/>
              </a:ext>
            </a:extLst>
          </p:cNvPr>
          <p:cNvSpPr>
            <a:spLocks noGrp="1"/>
          </p:cNvSpPr>
          <p:nvPr>
            <p:ph type="title"/>
          </p:nvPr>
        </p:nvSpPr>
        <p:spPr/>
        <p:txBody>
          <a:bodyPr/>
          <a:lstStyle/>
          <a:p>
            <a:r>
              <a:rPr lang="en-US" dirty="0"/>
              <a:t>Option 2: Membership Pro  </a:t>
            </a:r>
          </a:p>
        </p:txBody>
      </p:sp>
      <p:sp>
        <p:nvSpPr>
          <p:cNvPr id="3" name="Content Placeholder 2">
            <a:extLst>
              <a:ext uri="{FF2B5EF4-FFF2-40B4-BE49-F238E27FC236}">
                <a16:creationId xmlns:a16="http://schemas.microsoft.com/office/drawing/2014/main" id="{41D9FEFE-BEB7-497F-B04D-3822F4138AAF}"/>
              </a:ext>
            </a:extLst>
          </p:cNvPr>
          <p:cNvSpPr>
            <a:spLocks noGrp="1"/>
          </p:cNvSpPr>
          <p:nvPr>
            <p:ph idx="1"/>
          </p:nvPr>
        </p:nvSpPr>
        <p:spPr/>
        <p:txBody>
          <a:bodyPr/>
          <a:lstStyle/>
          <a:p>
            <a:r>
              <a:rPr lang="en-US" sz="1000" dirty="0">
                <a:hlinkClick r:id="rId2"/>
              </a:rPr>
              <a:t>https://extensions.joomla.org/extension/e-commerce/membership-a-subscriptions/membership-pro/</a:t>
            </a:r>
            <a:endParaRPr lang="en-US" sz="1000" dirty="0"/>
          </a:p>
          <a:p>
            <a:r>
              <a:rPr lang="en-US" sz="1600" dirty="0"/>
              <a:t>Developer: </a:t>
            </a:r>
            <a:r>
              <a:rPr lang="en-US" sz="1600" dirty="0" err="1"/>
              <a:t>Ossolution</a:t>
            </a:r>
            <a:r>
              <a:rPr lang="en-US" sz="1600" dirty="0"/>
              <a:t> / </a:t>
            </a:r>
            <a:r>
              <a:rPr lang="en-US" sz="1600" dirty="0" err="1"/>
              <a:t>JoomDonation</a:t>
            </a:r>
            <a:endParaRPr lang="en-US" sz="1600" dirty="0"/>
          </a:p>
          <a:p>
            <a:pPr lvl="1"/>
            <a:r>
              <a:rPr lang="en-US" sz="1400" dirty="0"/>
              <a:t>Version: 2.20.2 last updated July 25, 2020; date added Nov 19, 2014</a:t>
            </a:r>
          </a:p>
          <a:p>
            <a:pPr lvl="1"/>
            <a:r>
              <a:rPr lang="en-US" sz="1400" dirty="0"/>
              <a:t>Says:  J3, J4 Beta</a:t>
            </a:r>
          </a:p>
          <a:p>
            <a:pPr lvl="1"/>
            <a:r>
              <a:rPr lang="en-US" sz="1400" dirty="0"/>
              <a:t>168 reviews, *****</a:t>
            </a:r>
          </a:p>
          <a:p>
            <a:pPr lvl="1"/>
            <a:r>
              <a:rPr lang="en-US" sz="1400" dirty="0"/>
              <a:t>Has a forum, 4477 topics</a:t>
            </a:r>
          </a:p>
          <a:p>
            <a:r>
              <a:rPr lang="en-US" sz="1800" dirty="0"/>
              <a:t>Price: $39.99 </a:t>
            </a:r>
          </a:p>
          <a:p>
            <a:r>
              <a:rPr lang="en-US" sz="1600" dirty="0"/>
              <a:t>Functions:</a:t>
            </a:r>
          </a:p>
          <a:p>
            <a:pPr lvl="1"/>
            <a:r>
              <a:rPr lang="en-US" sz="1400" dirty="0"/>
              <a:t>Group/Family membership</a:t>
            </a:r>
          </a:p>
          <a:p>
            <a:pPr lvl="1"/>
            <a:r>
              <a:rPr lang="en-US" sz="1400" dirty="0"/>
              <a:t>Integrates with </a:t>
            </a:r>
            <a:r>
              <a:rPr lang="en-US" sz="1400" dirty="0" err="1"/>
              <a:t>CommunityBuilder</a:t>
            </a:r>
            <a:r>
              <a:rPr lang="en-US" sz="1400" dirty="0"/>
              <a:t>, </a:t>
            </a:r>
            <a:r>
              <a:rPr lang="en-US" sz="1400" dirty="0" err="1"/>
              <a:t>JomSocial</a:t>
            </a:r>
            <a:r>
              <a:rPr lang="en-US" sz="1400" dirty="0"/>
              <a:t>, </a:t>
            </a:r>
            <a:r>
              <a:rPr lang="en-US" sz="1400" dirty="0" err="1"/>
              <a:t>AcyMailing</a:t>
            </a:r>
            <a:r>
              <a:rPr lang="en-US" sz="1400" dirty="0"/>
              <a:t>, Mailchimp</a:t>
            </a:r>
          </a:p>
          <a:p>
            <a:pPr lvl="1"/>
            <a:r>
              <a:rPr lang="en-US" sz="1400" dirty="0"/>
              <a:t>Custom Fields</a:t>
            </a:r>
          </a:p>
          <a:p>
            <a:pPr lvl="1"/>
            <a:r>
              <a:rPr lang="en-US" sz="1400" dirty="0"/>
              <a:t>PDF Invoices</a:t>
            </a:r>
          </a:p>
          <a:p>
            <a:pPr lvl="1"/>
            <a:r>
              <a:rPr lang="en-US" sz="1400" dirty="0"/>
              <a:t>Multiple gateways</a:t>
            </a:r>
          </a:p>
          <a:p>
            <a:r>
              <a:rPr lang="en-US" sz="1200" dirty="0"/>
              <a:t>We made several changes to the extension to make it compatible with Joomla 4 Beta 2. So if you want to start building new site with Joomla 4, Membership Pro is now fully compatible with that Joomla version (I suggest you to use nightly build as </a:t>
            </a:r>
            <a:r>
              <a:rPr lang="en-US" sz="1200" dirty="0">
                <a:hlinkClick r:id="rId3"/>
              </a:rPr>
              <a:t>developer.joomla.org/nightly-builds.html</a:t>
            </a:r>
            <a:r>
              <a:rPr lang="en-US" sz="1200" dirty="0"/>
              <a:t> )</a:t>
            </a:r>
            <a:br>
              <a:rPr lang="en-US" sz="1200" dirty="0"/>
            </a:br>
            <a:endParaRPr lang="en-US" sz="1200" dirty="0"/>
          </a:p>
          <a:p>
            <a:pPr lvl="1"/>
            <a:endParaRPr lang="en-US" sz="1400" dirty="0"/>
          </a:p>
        </p:txBody>
      </p:sp>
      <p:sp>
        <p:nvSpPr>
          <p:cNvPr id="4" name="Date Placeholder 3">
            <a:extLst>
              <a:ext uri="{FF2B5EF4-FFF2-40B4-BE49-F238E27FC236}">
                <a16:creationId xmlns:a16="http://schemas.microsoft.com/office/drawing/2014/main" id="{0935E0F6-CD6C-4056-AA5E-18F8C1B708DC}"/>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Verdana" pitchFamily="34" charset="0"/>
              </a:rPr>
              <a:t>07-27-2020</a:t>
            </a:r>
          </a:p>
        </p:txBody>
      </p:sp>
      <p:sp>
        <p:nvSpPr>
          <p:cNvPr id="5" name="Slide Number Placeholder 4">
            <a:extLst>
              <a:ext uri="{FF2B5EF4-FFF2-40B4-BE49-F238E27FC236}">
                <a16:creationId xmlns:a16="http://schemas.microsoft.com/office/drawing/2014/main" id="{134BFFA4-E667-4F18-ADB9-61B1FE873EF2}"/>
              </a:ext>
            </a:extLst>
          </p:cNvPr>
          <p:cNvSpPr>
            <a:spLocks noGrp="1"/>
          </p:cNvSpPr>
          <p:nvPr>
            <p:ph type="sldNum" sz="quarter" idx="12"/>
          </p:nvPr>
        </p:nvSpPr>
        <p:spPr/>
        <p:txBody>
          <a:bodyPr/>
          <a:lstStyle/>
          <a:p>
            <a:pPr fontAlgn="base">
              <a:spcBef>
                <a:spcPct val="0"/>
              </a:spcBef>
              <a:spcAft>
                <a:spcPct val="0"/>
              </a:spcAft>
            </a:pPr>
            <a:fld id="{A01FE47D-1719-4ABD-8A2E-77F4BB0DFC6B}" type="slidenum">
              <a:rPr lang="en-US" altLang="en-US">
                <a:solidFill>
                  <a:srgbClr val="000000"/>
                </a:solidFill>
                <a:latin typeface="Verdana" pitchFamily="34" charset="0"/>
              </a:rPr>
              <a:pPr fontAlgn="base">
                <a:spcBef>
                  <a:spcPct val="0"/>
                </a:spcBef>
                <a:spcAft>
                  <a:spcPct val="0"/>
                </a:spcAft>
              </a:pPr>
              <a:t>6</a:t>
            </a:fld>
            <a:endParaRPr lang="en-US" altLang="en-US">
              <a:solidFill>
                <a:srgbClr val="000000"/>
              </a:solidFill>
              <a:latin typeface="Verdana" pitchFamily="34" charset="0"/>
            </a:endParaRPr>
          </a:p>
        </p:txBody>
      </p:sp>
    </p:spTree>
    <p:extLst>
      <p:ext uri="{BB962C8B-B14F-4D97-AF65-F5344CB8AC3E}">
        <p14:creationId xmlns:p14="http://schemas.microsoft.com/office/powerpoint/2010/main" val="4293995884"/>
      </p:ext>
    </p:extLst>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C0EEB-3EEC-4A58-A389-A9665BFAA766}"/>
              </a:ext>
            </a:extLst>
          </p:cNvPr>
          <p:cNvSpPr>
            <a:spLocks noGrp="1"/>
          </p:cNvSpPr>
          <p:nvPr>
            <p:ph type="title"/>
          </p:nvPr>
        </p:nvSpPr>
        <p:spPr/>
        <p:txBody>
          <a:bodyPr/>
          <a:lstStyle/>
          <a:p>
            <a:r>
              <a:rPr lang="en-US" dirty="0"/>
              <a:t>Case 2: Class Registration / Payment / Attendance Mgmt.</a:t>
            </a:r>
          </a:p>
        </p:txBody>
      </p:sp>
      <p:sp>
        <p:nvSpPr>
          <p:cNvPr id="3" name="Content Placeholder 2">
            <a:extLst>
              <a:ext uri="{FF2B5EF4-FFF2-40B4-BE49-F238E27FC236}">
                <a16:creationId xmlns:a16="http://schemas.microsoft.com/office/drawing/2014/main" id="{7CC01339-1BC2-4405-A878-2503B368DFDE}"/>
              </a:ext>
            </a:extLst>
          </p:cNvPr>
          <p:cNvSpPr>
            <a:spLocks noGrp="1"/>
          </p:cNvSpPr>
          <p:nvPr>
            <p:ph idx="1"/>
          </p:nvPr>
        </p:nvSpPr>
        <p:spPr/>
        <p:txBody>
          <a:bodyPr/>
          <a:lstStyle/>
          <a:p>
            <a:r>
              <a:rPr lang="en-US" sz="2400" dirty="0"/>
              <a:t>Functional Needs:</a:t>
            </a:r>
          </a:p>
          <a:p>
            <a:pPr lvl="1"/>
            <a:r>
              <a:rPr lang="en-US" sz="2000" dirty="0"/>
              <a:t>Calendar Integration</a:t>
            </a:r>
          </a:p>
          <a:p>
            <a:pPr lvl="1"/>
            <a:r>
              <a:rPr lang="en-US" sz="2000" dirty="0"/>
              <a:t>Multiple sessions / events per course (not single event)</a:t>
            </a:r>
          </a:p>
          <a:p>
            <a:pPr lvl="1"/>
            <a:r>
              <a:rPr lang="en-US" sz="2000" dirty="0"/>
              <a:t>Group registrations / multiple attendees</a:t>
            </a:r>
          </a:p>
          <a:p>
            <a:pPr lvl="1"/>
            <a:r>
              <a:rPr lang="en-US" sz="2000" dirty="0"/>
              <a:t>Send reminders</a:t>
            </a:r>
          </a:p>
          <a:p>
            <a:pPr lvl="1"/>
            <a:r>
              <a:rPr lang="en-US" sz="2000" dirty="0"/>
              <a:t>Manage max registrations / waiting list</a:t>
            </a:r>
          </a:p>
          <a:p>
            <a:pPr lvl="1"/>
            <a:r>
              <a:rPr lang="en-US" sz="2000" dirty="0"/>
              <a:t>Record attendance</a:t>
            </a:r>
          </a:p>
          <a:p>
            <a:pPr lvl="1"/>
            <a:r>
              <a:rPr lang="en-US" sz="2000" dirty="0"/>
              <a:t>Cancelations / refunds</a:t>
            </a:r>
          </a:p>
          <a:p>
            <a:pPr lvl="1"/>
            <a:r>
              <a:rPr lang="en-US" sz="2000" dirty="0"/>
              <a:t>Download course materials / protect access</a:t>
            </a:r>
          </a:p>
        </p:txBody>
      </p:sp>
      <p:sp>
        <p:nvSpPr>
          <p:cNvPr id="4" name="Date Placeholder 3">
            <a:extLst>
              <a:ext uri="{FF2B5EF4-FFF2-40B4-BE49-F238E27FC236}">
                <a16:creationId xmlns:a16="http://schemas.microsoft.com/office/drawing/2014/main" id="{62D98331-2E55-488D-8DFA-3531FBA7B68A}"/>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Verdana" pitchFamily="34" charset="0"/>
              </a:rPr>
              <a:t>07-27-2020</a:t>
            </a:r>
          </a:p>
        </p:txBody>
      </p:sp>
      <p:sp>
        <p:nvSpPr>
          <p:cNvPr id="5" name="Slide Number Placeholder 4">
            <a:extLst>
              <a:ext uri="{FF2B5EF4-FFF2-40B4-BE49-F238E27FC236}">
                <a16:creationId xmlns:a16="http://schemas.microsoft.com/office/drawing/2014/main" id="{B0689D4B-0814-47F5-8392-0EA1586D2614}"/>
              </a:ext>
            </a:extLst>
          </p:cNvPr>
          <p:cNvSpPr>
            <a:spLocks noGrp="1"/>
          </p:cNvSpPr>
          <p:nvPr>
            <p:ph type="sldNum" sz="quarter" idx="12"/>
          </p:nvPr>
        </p:nvSpPr>
        <p:spPr/>
        <p:txBody>
          <a:bodyPr/>
          <a:lstStyle/>
          <a:p>
            <a:pPr fontAlgn="base">
              <a:spcBef>
                <a:spcPct val="0"/>
              </a:spcBef>
              <a:spcAft>
                <a:spcPct val="0"/>
              </a:spcAft>
            </a:pPr>
            <a:fld id="{A01FE47D-1719-4ABD-8A2E-77F4BB0DFC6B}" type="slidenum">
              <a:rPr lang="en-US" altLang="en-US">
                <a:solidFill>
                  <a:srgbClr val="000000"/>
                </a:solidFill>
                <a:latin typeface="Verdana" pitchFamily="34" charset="0"/>
              </a:rPr>
              <a:pPr fontAlgn="base">
                <a:spcBef>
                  <a:spcPct val="0"/>
                </a:spcBef>
                <a:spcAft>
                  <a:spcPct val="0"/>
                </a:spcAft>
              </a:pPr>
              <a:t>7</a:t>
            </a:fld>
            <a:endParaRPr lang="en-US" altLang="en-US">
              <a:solidFill>
                <a:srgbClr val="000000"/>
              </a:solidFill>
              <a:latin typeface="Verdana" pitchFamily="34" charset="0"/>
            </a:endParaRPr>
          </a:p>
        </p:txBody>
      </p:sp>
    </p:spTree>
    <p:extLst>
      <p:ext uri="{BB962C8B-B14F-4D97-AF65-F5344CB8AC3E}">
        <p14:creationId xmlns:p14="http://schemas.microsoft.com/office/powerpoint/2010/main" val="2627795790"/>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1EBC3-EB04-4B52-B509-6088F5B09387}"/>
              </a:ext>
            </a:extLst>
          </p:cNvPr>
          <p:cNvSpPr>
            <a:spLocks noGrp="1"/>
          </p:cNvSpPr>
          <p:nvPr>
            <p:ph type="title"/>
          </p:nvPr>
        </p:nvSpPr>
        <p:spPr/>
        <p:txBody>
          <a:bodyPr/>
          <a:lstStyle/>
          <a:p>
            <a:r>
              <a:rPr lang="en-US" dirty="0"/>
              <a:t>Major Decisions</a:t>
            </a:r>
          </a:p>
        </p:txBody>
      </p:sp>
      <p:sp>
        <p:nvSpPr>
          <p:cNvPr id="3" name="Content Placeholder 2">
            <a:extLst>
              <a:ext uri="{FF2B5EF4-FFF2-40B4-BE49-F238E27FC236}">
                <a16:creationId xmlns:a16="http://schemas.microsoft.com/office/drawing/2014/main" id="{BA69604C-69E1-44BA-AA88-256959DA6CF2}"/>
              </a:ext>
            </a:extLst>
          </p:cNvPr>
          <p:cNvSpPr>
            <a:spLocks noGrp="1"/>
          </p:cNvSpPr>
          <p:nvPr>
            <p:ph idx="1"/>
          </p:nvPr>
        </p:nvSpPr>
        <p:spPr/>
        <p:txBody>
          <a:bodyPr/>
          <a:lstStyle/>
          <a:p>
            <a:r>
              <a:rPr lang="en-US" dirty="0"/>
              <a:t>Event Registration</a:t>
            </a:r>
          </a:p>
          <a:p>
            <a:r>
              <a:rPr lang="en-US" dirty="0"/>
              <a:t>Joomla Extensions for Course Management</a:t>
            </a:r>
          </a:p>
          <a:p>
            <a:r>
              <a:rPr lang="en-US" dirty="0"/>
              <a:t>Learning Management System (LMS)</a:t>
            </a:r>
          </a:p>
          <a:p>
            <a:pPr lvl="1"/>
            <a:r>
              <a:rPr lang="en-US" dirty="0"/>
              <a:t>Joomla or non-Joomla</a:t>
            </a:r>
          </a:p>
          <a:p>
            <a:r>
              <a:rPr lang="en-US" dirty="0"/>
              <a:t>Cloud-based Software </a:t>
            </a:r>
          </a:p>
        </p:txBody>
      </p:sp>
      <p:sp>
        <p:nvSpPr>
          <p:cNvPr id="4" name="Date Placeholder 3">
            <a:extLst>
              <a:ext uri="{FF2B5EF4-FFF2-40B4-BE49-F238E27FC236}">
                <a16:creationId xmlns:a16="http://schemas.microsoft.com/office/drawing/2014/main" id="{10C1BC2F-138A-4FD4-AD45-FFC54E8FE96D}"/>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Verdana" pitchFamily="34" charset="0"/>
              </a:rPr>
              <a:t>07-27-2020</a:t>
            </a:r>
          </a:p>
        </p:txBody>
      </p:sp>
      <p:sp>
        <p:nvSpPr>
          <p:cNvPr id="5" name="Slide Number Placeholder 4">
            <a:extLst>
              <a:ext uri="{FF2B5EF4-FFF2-40B4-BE49-F238E27FC236}">
                <a16:creationId xmlns:a16="http://schemas.microsoft.com/office/drawing/2014/main" id="{338C1D68-23F4-4E6F-A704-332521C3BCA4}"/>
              </a:ext>
            </a:extLst>
          </p:cNvPr>
          <p:cNvSpPr>
            <a:spLocks noGrp="1"/>
          </p:cNvSpPr>
          <p:nvPr>
            <p:ph type="sldNum" sz="quarter" idx="12"/>
          </p:nvPr>
        </p:nvSpPr>
        <p:spPr/>
        <p:txBody>
          <a:bodyPr/>
          <a:lstStyle/>
          <a:p>
            <a:pPr fontAlgn="base">
              <a:spcBef>
                <a:spcPct val="0"/>
              </a:spcBef>
              <a:spcAft>
                <a:spcPct val="0"/>
              </a:spcAft>
            </a:pPr>
            <a:fld id="{A01FE47D-1719-4ABD-8A2E-77F4BB0DFC6B}" type="slidenum">
              <a:rPr lang="en-US" altLang="en-US">
                <a:solidFill>
                  <a:srgbClr val="000000"/>
                </a:solidFill>
                <a:latin typeface="Verdana" pitchFamily="34" charset="0"/>
              </a:rPr>
              <a:pPr fontAlgn="base">
                <a:spcBef>
                  <a:spcPct val="0"/>
                </a:spcBef>
                <a:spcAft>
                  <a:spcPct val="0"/>
                </a:spcAft>
              </a:pPr>
              <a:t>8</a:t>
            </a:fld>
            <a:endParaRPr lang="en-US" altLang="en-US">
              <a:solidFill>
                <a:srgbClr val="000000"/>
              </a:solidFill>
              <a:latin typeface="Verdana" pitchFamily="34" charset="0"/>
            </a:endParaRPr>
          </a:p>
        </p:txBody>
      </p:sp>
    </p:spTree>
    <p:extLst>
      <p:ext uri="{BB962C8B-B14F-4D97-AF65-F5344CB8AC3E}">
        <p14:creationId xmlns:p14="http://schemas.microsoft.com/office/powerpoint/2010/main" val="2308017882"/>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D7E17-C259-43DC-89F4-6F0428033E26}"/>
              </a:ext>
            </a:extLst>
          </p:cNvPr>
          <p:cNvSpPr>
            <a:spLocks noGrp="1"/>
          </p:cNvSpPr>
          <p:nvPr>
            <p:ph type="title"/>
          </p:nvPr>
        </p:nvSpPr>
        <p:spPr/>
        <p:txBody>
          <a:bodyPr/>
          <a:lstStyle/>
          <a:p>
            <a:r>
              <a:rPr lang="en-US" dirty="0"/>
              <a:t>LMS:  Moodle</a:t>
            </a:r>
          </a:p>
        </p:txBody>
      </p:sp>
      <p:sp>
        <p:nvSpPr>
          <p:cNvPr id="3" name="Content Placeholder 2">
            <a:extLst>
              <a:ext uri="{FF2B5EF4-FFF2-40B4-BE49-F238E27FC236}">
                <a16:creationId xmlns:a16="http://schemas.microsoft.com/office/drawing/2014/main" id="{C9A79923-7421-45F2-8159-3873FF7D3203}"/>
              </a:ext>
            </a:extLst>
          </p:cNvPr>
          <p:cNvSpPr>
            <a:spLocks noGrp="1"/>
          </p:cNvSpPr>
          <p:nvPr>
            <p:ph idx="1"/>
          </p:nvPr>
        </p:nvSpPr>
        <p:spPr>
          <a:xfrm>
            <a:off x="2057400" y="1752600"/>
            <a:ext cx="8001000" cy="4267200"/>
          </a:xfrm>
        </p:spPr>
        <p:txBody>
          <a:bodyPr/>
          <a:lstStyle/>
          <a:p>
            <a:r>
              <a:rPr lang="en-US" sz="2000" dirty="0"/>
              <a:t>Not Joomla at all</a:t>
            </a:r>
          </a:p>
          <a:p>
            <a:r>
              <a:rPr lang="en-US" sz="2000" dirty="0">
                <a:hlinkClick r:id="rId2"/>
              </a:rPr>
              <a:t>https://download.moodle.org/</a:t>
            </a:r>
            <a:endParaRPr lang="en-US" sz="2000" dirty="0"/>
          </a:p>
          <a:p>
            <a:r>
              <a:rPr lang="en-US" sz="2000" dirty="0"/>
              <a:t>No experience with it…</a:t>
            </a:r>
          </a:p>
          <a:p>
            <a:r>
              <a:rPr lang="en-US" sz="2000" dirty="0"/>
              <a:t>There is a Joomla! Moodle Integration</a:t>
            </a:r>
          </a:p>
          <a:p>
            <a:pPr lvl="1"/>
            <a:r>
              <a:rPr lang="en-US" sz="1800" dirty="0"/>
              <a:t>Last Updated June 29, 2020, date added Oct 9 2009, free download</a:t>
            </a:r>
          </a:p>
          <a:p>
            <a:pPr lvl="1"/>
            <a:r>
              <a:rPr lang="en-US" sz="1800" dirty="0"/>
              <a:t>Single sign on -- https://www.joomdle.com/wiki/Features</a:t>
            </a:r>
          </a:p>
          <a:p>
            <a:r>
              <a:rPr lang="en-US" sz="2000" dirty="0"/>
              <a:t>People seem to use Membership Pro to sell plans and link to online courses on Moodle</a:t>
            </a:r>
          </a:p>
          <a:p>
            <a:r>
              <a:rPr lang="en-US" sz="2000" dirty="0"/>
              <a:t>It's complex, because it bridges a sophisticated CMS and LMS! However, once it's correctly set up, it creates a seamless user experience!</a:t>
            </a:r>
          </a:p>
        </p:txBody>
      </p:sp>
      <p:sp>
        <p:nvSpPr>
          <p:cNvPr id="4" name="Date Placeholder 3">
            <a:extLst>
              <a:ext uri="{FF2B5EF4-FFF2-40B4-BE49-F238E27FC236}">
                <a16:creationId xmlns:a16="http://schemas.microsoft.com/office/drawing/2014/main" id="{6B88313C-72AE-4776-85E2-CA77651FD071}"/>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Verdana" pitchFamily="34" charset="0"/>
              </a:rPr>
              <a:t>07-27-2020</a:t>
            </a:r>
          </a:p>
        </p:txBody>
      </p:sp>
      <p:sp>
        <p:nvSpPr>
          <p:cNvPr id="5" name="Slide Number Placeholder 4">
            <a:extLst>
              <a:ext uri="{FF2B5EF4-FFF2-40B4-BE49-F238E27FC236}">
                <a16:creationId xmlns:a16="http://schemas.microsoft.com/office/drawing/2014/main" id="{6EE8C751-9910-45F6-B89B-B43DBEE3AA56}"/>
              </a:ext>
            </a:extLst>
          </p:cNvPr>
          <p:cNvSpPr>
            <a:spLocks noGrp="1"/>
          </p:cNvSpPr>
          <p:nvPr>
            <p:ph type="sldNum" sz="quarter" idx="12"/>
          </p:nvPr>
        </p:nvSpPr>
        <p:spPr/>
        <p:txBody>
          <a:bodyPr/>
          <a:lstStyle/>
          <a:p>
            <a:pPr fontAlgn="base">
              <a:spcBef>
                <a:spcPct val="0"/>
              </a:spcBef>
              <a:spcAft>
                <a:spcPct val="0"/>
              </a:spcAft>
            </a:pPr>
            <a:fld id="{A01FE47D-1719-4ABD-8A2E-77F4BB0DFC6B}" type="slidenum">
              <a:rPr lang="en-US" altLang="en-US">
                <a:solidFill>
                  <a:srgbClr val="000000"/>
                </a:solidFill>
                <a:latin typeface="Verdana" pitchFamily="34" charset="0"/>
              </a:rPr>
              <a:pPr fontAlgn="base">
                <a:spcBef>
                  <a:spcPct val="0"/>
                </a:spcBef>
                <a:spcAft>
                  <a:spcPct val="0"/>
                </a:spcAft>
              </a:pPr>
              <a:t>9</a:t>
            </a:fld>
            <a:endParaRPr lang="en-US" altLang="en-US">
              <a:solidFill>
                <a:srgbClr val="000000"/>
              </a:solidFill>
              <a:latin typeface="Verdana" pitchFamily="34" charset="0"/>
            </a:endParaRPr>
          </a:p>
        </p:txBody>
      </p:sp>
    </p:spTree>
    <p:extLst>
      <p:ext uri="{BB962C8B-B14F-4D97-AF65-F5344CB8AC3E}">
        <p14:creationId xmlns:p14="http://schemas.microsoft.com/office/powerpoint/2010/main" val="3540449661"/>
      </p:ext>
    </p:extLst>
  </p:cSld>
  <p:clrMapOvr>
    <a:masterClrMapping/>
  </p:clrMapOvr>
  <p:transition>
    <p:fade thruBlk="1"/>
  </p:transition>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1024</Words>
  <Application>Microsoft Office PowerPoint</Application>
  <PresentationFormat>Widescreen</PresentationFormat>
  <Paragraphs>157</Paragraphs>
  <Slides>14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Times New Roman</vt:lpstr>
      <vt:lpstr>Verdana</vt:lpstr>
      <vt:lpstr>Wingdings</vt:lpstr>
      <vt:lpstr>Profile</vt:lpstr>
      <vt:lpstr>Selecting New Joomla Extensions</vt:lpstr>
      <vt:lpstr>Agenda</vt:lpstr>
      <vt:lpstr>Selecting New Joomla! Extensions</vt:lpstr>
      <vt:lpstr>Case 1: Membership Management</vt:lpstr>
      <vt:lpstr>Option 1:  CommunityBuilder</vt:lpstr>
      <vt:lpstr>Option 2: Membership Pro  </vt:lpstr>
      <vt:lpstr>Case 2: Class Registration / Payment / Attendance Mgmt.</vt:lpstr>
      <vt:lpstr>Major Decisions</vt:lpstr>
      <vt:lpstr>LMS:  Moodle</vt:lpstr>
      <vt:lpstr>Joomla Extension:  Joomcourses</vt:lpstr>
      <vt:lpstr>Joomla Extension: OSCampus</vt:lpstr>
      <vt:lpstr>Joomla Integration:  JEVENTS + RSVP Pro</vt:lpstr>
      <vt:lpstr>Cloud-based tools</vt:lpstr>
      <vt:lpstr>Other Investigations: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Selecting New Joomla Extensions</dc:title>
  <dc:creator>Dorothy Firsching</dc:creator>
  <cp:lastModifiedBy>Dorothy Firsching</cp:lastModifiedBy>
  <cp:revision>2</cp:revision>
  <dcterms:created xsi:type="dcterms:W3CDTF">2020-08-19T20:05:34Z</dcterms:created>
  <dcterms:modified xsi:type="dcterms:W3CDTF">2020-08-19T20:08:18Z</dcterms:modified>
</cp:coreProperties>
</file>