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9" r:id="rId1"/>
  </p:sldMasterIdLst>
  <p:notesMasterIdLst>
    <p:notesMasterId r:id="rId34"/>
  </p:notesMasterIdLst>
  <p:sldIdLst>
    <p:sldId id="256" r:id="rId2"/>
    <p:sldId id="269" r:id="rId3"/>
    <p:sldId id="324" r:id="rId4"/>
    <p:sldId id="328" r:id="rId5"/>
    <p:sldId id="330" r:id="rId6"/>
    <p:sldId id="305" r:id="rId7"/>
    <p:sldId id="304" r:id="rId8"/>
    <p:sldId id="329" r:id="rId9"/>
    <p:sldId id="332" r:id="rId10"/>
    <p:sldId id="333" r:id="rId11"/>
    <p:sldId id="334" r:id="rId12"/>
    <p:sldId id="335" r:id="rId13"/>
    <p:sldId id="336" r:id="rId14"/>
    <p:sldId id="337" r:id="rId15"/>
    <p:sldId id="338" r:id="rId16"/>
    <p:sldId id="340" r:id="rId17"/>
    <p:sldId id="342" r:id="rId18"/>
    <p:sldId id="339" r:id="rId19"/>
    <p:sldId id="341" r:id="rId20"/>
    <p:sldId id="343" r:id="rId21"/>
    <p:sldId id="346" r:id="rId22"/>
    <p:sldId id="344" r:id="rId23"/>
    <p:sldId id="345" r:id="rId24"/>
    <p:sldId id="347" r:id="rId25"/>
    <p:sldId id="348" r:id="rId26"/>
    <p:sldId id="349" r:id="rId27"/>
    <p:sldId id="350" r:id="rId28"/>
    <p:sldId id="351" r:id="rId29"/>
    <p:sldId id="352" r:id="rId30"/>
    <p:sldId id="353" r:id="rId31"/>
    <p:sldId id="354" r:id="rId32"/>
    <p:sldId id="296" r:id="rId3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6" autoAdjust="0"/>
    <p:restoredTop sz="94639" autoAdjust="0"/>
  </p:normalViewPr>
  <p:slideViewPr>
    <p:cSldViewPr>
      <p:cViewPr varScale="1">
        <p:scale>
          <a:sx n="99" d="100"/>
          <a:sy n="99" d="100"/>
        </p:scale>
        <p:origin x="-2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022302B2-E589-4451-B8E3-E5C2B8BF12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50995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10D1FF-3F72-4218-8195-83D5E26FF024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729949-9ACC-4D27-8B75-569E4C76A58D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7/23/2018</a:t>
            </a:r>
            <a:endParaRPr lang="en-US" altLang="en-US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www.ursamajorconsulting.com</a:t>
            </a:r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1ECEA55-058A-46AD-BF12-A2F8B0D2AC9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7591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  <a:gd name="T0" fmla="*/ 0 w 1000"/>
              <a:gd name="T1" fmla="*/ 0 h 1000"/>
              <a:gd name="T2" fmla="*/ 618 w 1000"/>
              <a:gd name="T3" fmla="*/ 0 h 1000"/>
              <a:gd name="T4" fmla="*/ 618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 altLang="en-US" sz="2400">
              <a:latin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7/23/2018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www.ursamajorconsulting.com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2F4A9B-A3E4-4988-AFBF-6C174FACAB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8166963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7/23/2018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www.ursamajorconsulting.com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CAE683-B427-471D-BF61-93E8CB594E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1676152"/>
      </p:ext>
    </p:extLst>
  </p:cSld>
  <p:clrMapOvr>
    <a:masterClrMapping/>
  </p:clrMapOvr>
  <p:transition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66738" y="304800"/>
            <a:ext cx="8008937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7/23/2018</a:t>
            </a: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www.ursamajorconsulting.com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9CB90920-C276-4978-B1F8-D93DE09E0E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7215986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7/23/2018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www.ursamajorconsulting.com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96E3DC-2A19-4880-956F-1DF3CE764D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2729491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7/23/2018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www.ursamajorconsulting.com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7F0902-057E-4A91-B9D3-FA75E8BB29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8792505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7/23/2018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www.ursamajorconsulting.com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0D8C54-A43C-4A85-A52B-7A2F0F8722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3448704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7/23/2018</a:t>
            </a: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www.ursamajorconsulting.com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9F8D9D-E9C6-4714-94D2-B97A91C99B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7919520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7/23/2018</a:t>
            </a: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www.ursamajorconsulting.com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D6F021-C47B-4345-8326-1F1182A049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4059636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7/23/2018</a:t>
            </a: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www.ursamajorconsulting.com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3FD0E1-F3AE-420D-B457-37FB5674A3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6270914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7/23/2018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www.ursamajorconsulting.com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168B80-37BE-4EAD-9427-07A0D8F41F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9733786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7/23/2018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www.ursamajorconsulting.com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724E4B-B32A-41C7-8AAE-5936BA8005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6941457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6564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  <a:gd name="T0" fmla="*/ 0 w 1000"/>
              <a:gd name="T1" fmla="*/ 0 h 1000"/>
              <a:gd name="T2" fmla="*/ 585 w 1000"/>
              <a:gd name="T3" fmla="*/ 0 h 1000"/>
              <a:gd name="T4" fmla="*/ 585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66565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r>
              <a:rPr lang="en-US" altLang="en-US" smtClean="0"/>
              <a:t>7/23/2018</a:t>
            </a:r>
            <a:endParaRPr lang="en-US" altLang="en-US"/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r>
              <a:rPr lang="en-US" altLang="en-US"/>
              <a:t>www.ursamajorconsulting.com</a:t>
            </a:r>
          </a:p>
        </p:txBody>
      </p:sp>
      <p:sp>
        <p:nvSpPr>
          <p:cNvPr id="6656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DB44566-DA9A-44A8-B6C8-3A141720E58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transition>
    <p:fade thruBlk="1"/>
  </p:transition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firsching@ursamajorconsulting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extensions.joomla.org/extension/shack-forms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extensions.joomla.org/extension/contacts-and-feedback/forms/breezing-forms/?com_jed_review_661_limitstart=10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temp.novahss.org/about-the-roommate-i-match-service/roommates" TargetMode="External"/><Relationship Id="rId2" Type="http://schemas.openxmlformats.org/officeDocument/2006/relationships/hyperlink" Target="http://temp.novahss.org/home/contact-us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sjoomla.com/video-tutorials/rsformpro/ep-82-rsformpros-submissions-directory-feature.html" TargetMode="Externa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agazine.joomla.org/item/3331-secure-all-the-things-joomla-security-team-sprint-cologne-may-2018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Joomla! Forms Extensions</a:t>
            </a:r>
            <a:endParaRPr lang="en-US" alt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dirty="0"/>
              <a:t>Northern Virginia Joomla Users Group</a:t>
            </a:r>
          </a:p>
          <a:p>
            <a:pPr>
              <a:lnSpc>
                <a:spcPct val="90000"/>
              </a:lnSpc>
            </a:pPr>
            <a:r>
              <a:rPr lang="en-US" altLang="en-US" sz="2400" dirty="0" smtClean="0"/>
              <a:t>July 23, 2018</a:t>
            </a:r>
            <a:endParaRPr lang="en-US" altLang="en-US" sz="2400" dirty="0"/>
          </a:p>
          <a:p>
            <a:pPr>
              <a:lnSpc>
                <a:spcPct val="90000"/>
              </a:lnSpc>
            </a:pPr>
            <a:r>
              <a:rPr lang="en-US" altLang="en-US" sz="2000" dirty="0"/>
              <a:t>Dorothy Firsching, Ursa Major Consulting, LLC</a:t>
            </a:r>
          </a:p>
          <a:p>
            <a:pPr>
              <a:lnSpc>
                <a:spcPct val="90000"/>
              </a:lnSpc>
            </a:pPr>
            <a:r>
              <a:rPr lang="en-US" altLang="en-US" sz="2000" dirty="0">
                <a:hlinkClick r:id="rId3"/>
              </a:rPr>
              <a:t>dfirsching@ursamajorconsulting.com</a:t>
            </a:r>
            <a:r>
              <a:rPr lang="en-US" altLang="en-US" sz="2000" dirty="0"/>
              <a:t>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001000" cy="42672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1800" dirty="0" smtClean="0"/>
              <a:t>No Form at all</a:t>
            </a:r>
          </a:p>
          <a:p>
            <a:pPr marL="952500" lvl="1" indent="-514350"/>
            <a:r>
              <a:rPr lang="en-US" sz="1600" dirty="0" smtClean="0"/>
              <a:t>Just make a contact page and provide address, phone number, email address, etc</a:t>
            </a:r>
            <a:r>
              <a:rPr lang="en-US" sz="1600" dirty="0"/>
              <a:t>.</a:t>
            </a:r>
            <a:endParaRPr lang="en-US" sz="16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1800" dirty="0" smtClean="0"/>
              <a:t>Joomla! built-in Contacts component</a:t>
            </a:r>
          </a:p>
          <a:p>
            <a:pPr lvl="1"/>
            <a:r>
              <a:rPr lang="en-US" sz="1600" dirty="0" smtClean="0"/>
              <a:t>Now has a few more options than before, but fields and styling used to be quite limited</a:t>
            </a:r>
          </a:p>
          <a:p>
            <a:pPr lvl="1"/>
            <a:r>
              <a:rPr lang="en-US" sz="1600" dirty="0" smtClean="0"/>
              <a:t>You will want to add a captcha – e.g., </a:t>
            </a:r>
            <a:r>
              <a:rPr lang="en-US" sz="1600" dirty="0" err="1" smtClean="0"/>
              <a:t>Recaptcha</a:t>
            </a:r>
            <a:r>
              <a:rPr lang="en-US" sz="1600" dirty="0" smtClean="0"/>
              <a:t> v2</a:t>
            </a:r>
          </a:p>
          <a:p>
            <a:pPr lvl="1"/>
            <a:r>
              <a:rPr lang="en-US" sz="1600" dirty="0" smtClean="0"/>
              <a:t>Receive emails without revealing the email address to bots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 smtClean="0"/>
              <a:t>Joomla! Contacts extension you select and install</a:t>
            </a:r>
          </a:p>
          <a:p>
            <a:pPr marL="952500" lvl="1" indent="-514350"/>
            <a:r>
              <a:rPr lang="en-US" sz="1600" dirty="0"/>
              <a:t>See the Joomla! Extensions Directory and search for contact </a:t>
            </a:r>
            <a:r>
              <a:rPr lang="en-US" sz="1600" dirty="0" smtClean="0"/>
              <a:t>forms</a:t>
            </a:r>
          </a:p>
          <a:p>
            <a:pPr marL="952500" lvl="1" indent="-514350"/>
            <a:r>
              <a:rPr lang="en-US" sz="1600" dirty="0" smtClean="0"/>
              <a:t>Many are free, e.g., </a:t>
            </a:r>
            <a:r>
              <a:rPr lang="en-US" sz="1600" dirty="0" err="1" smtClean="0"/>
              <a:t>RSContact</a:t>
            </a:r>
            <a:r>
              <a:rPr lang="en-US" sz="1600" dirty="0" smtClean="0"/>
              <a:t>, </a:t>
            </a:r>
            <a:r>
              <a:rPr lang="en-US" sz="1600" dirty="0" err="1" smtClean="0"/>
              <a:t>FlexiContact</a:t>
            </a:r>
            <a:endParaRPr lang="en-US" sz="1600" dirty="0"/>
          </a:p>
          <a:p>
            <a:pPr marL="514350" indent="-514350">
              <a:buFont typeface="+mj-lt"/>
              <a:buAutoNum type="arabicPeriod"/>
            </a:pPr>
            <a:r>
              <a:rPr lang="en-US" sz="1800" dirty="0" smtClean="0"/>
              <a:t>Any Joomla! Forms Component</a:t>
            </a:r>
          </a:p>
          <a:p>
            <a:pPr marL="952500" lvl="1" indent="-514350"/>
            <a:r>
              <a:rPr lang="en-US" sz="1600" dirty="0" smtClean="0"/>
              <a:t>More flexibility</a:t>
            </a:r>
          </a:p>
          <a:p>
            <a:pPr marL="952500" lvl="1" indent="-514350"/>
            <a:r>
              <a:rPr lang="en-US" sz="1600" dirty="0" smtClean="0"/>
              <a:t>Receive emails, but perhaps send multiple emails to different people or save the information in the database</a:t>
            </a:r>
          </a:p>
          <a:p>
            <a:pPr lvl="1"/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7/23/2018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www.ursamajorconsulting.com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6E3DC-2A19-4880-956F-1DF3CE764D99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4561322"/>
      </p:ext>
    </p:extLst>
  </p:cSld>
  <p:clrMapOvr>
    <a:masterClrMapping/>
  </p:clrMapOvr>
  <p:transition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Forms Tools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001000" cy="4267200"/>
          </a:xfrm>
        </p:spPr>
        <p:txBody>
          <a:bodyPr/>
          <a:lstStyle/>
          <a:p>
            <a:r>
              <a:rPr lang="en-US" sz="1800" dirty="0" err="1" smtClean="0"/>
              <a:t>RSForm!Pro</a:t>
            </a:r>
            <a:r>
              <a:rPr lang="en-US" sz="1800" dirty="0" smtClean="0"/>
              <a:t> – I’ve used extensively</a:t>
            </a:r>
          </a:p>
          <a:p>
            <a:pPr lvl="1"/>
            <a:r>
              <a:rPr lang="en-US" sz="1600" dirty="0"/>
              <a:t>Multiple types of fields and validations</a:t>
            </a:r>
          </a:p>
          <a:p>
            <a:pPr lvl="1"/>
            <a:r>
              <a:rPr lang="en-US" sz="1600" dirty="0" smtClean="0"/>
              <a:t>Multiple responsive layouts</a:t>
            </a:r>
          </a:p>
          <a:p>
            <a:pPr lvl="1"/>
            <a:r>
              <a:rPr lang="en-US" sz="1600" dirty="0" smtClean="0"/>
              <a:t>Unlimited Emails </a:t>
            </a:r>
          </a:p>
          <a:p>
            <a:pPr lvl="1"/>
            <a:r>
              <a:rPr lang="en-US" sz="1600" dirty="0" smtClean="0"/>
              <a:t>Captcha / </a:t>
            </a:r>
            <a:r>
              <a:rPr lang="en-US" sz="1600" dirty="0" err="1" smtClean="0"/>
              <a:t>Recaptcha</a:t>
            </a:r>
            <a:endParaRPr lang="en-US" sz="1600" dirty="0" smtClean="0"/>
          </a:p>
          <a:p>
            <a:pPr lvl="1"/>
            <a:r>
              <a:rPr lang="en-US" sz="1600" dirty="0" smtClean="0"/>
              <a:t>Conditional Fields, calculations</a:t>
            </a:r>
          </a:p>
          <a:p>
            <a:pPr lvl="1"/>
            <a:r>
              <a:rPr lang="en-US" sz="1600" dirty="0" smtClean="0"/>
              <a:t>Can customize with </a:t>
            </a:r>
            <a:r>
              <a:rPr lang="en-US" sz="1600" dirty="0" err="1" smtClean="0"/>
              <a:t>css</a:t>
            </a:r>
            <a:r>
              <a:rPr lang="en-US" sz="1600" dirty="0" smtClean="0"/>
              <a:t>, </a:t>
            </a:r>
            <a:r>
              <a:rPr lang="en-US" sz="1600" dirty="0" err="1" smtClean="0"/>
              <a:t>js</a:t>
            </a:r>
            <a:r>
              <a:rPr lang="en-US" sz="1600" dirty="0" smtClean="0"/>
              <a:t>, code</a:t>
            </a:r>
          </a:p>
          <a:p>
            <a:pPr lvl="1"/>
            <a:r>
              <a:rPr lang="en-US" sz="1600" dirty="0" smtClean="0"/>
              <a:t>Store data in database, easy to export to multiple formats</a:t>
            </a:r>
          </a:p>
          <a:p>
            <a:pPr lvl="1"/>
            <a:r>
              <a:rPr lang="en-US" sz="1600" dirty="0" smtClean="0"/>
              <a:t>As form page, embed in module or article</a:t>
            </a:r>
          </a:p>
          <a:p>
            <a:pPr>
              <a:buFont typeface="Wingdings"/>
              <a:buChar char="à"/>
            </a:pPr>
            <a:r>
              <a:rPr lang="en-US" sz="1600" dirty="0" smtClean="0">
                <a:sym typeface="Wingdings" panose="05000000000000000000" pitchFamily="2" charset="2"/>
              </a:rPr>
              <a:t>Handles most of your “forms” needs</a:t>
            </a:r>
          </a:p>
          <a:p>
            <a:pPr>
              <a:buFont typeface="Wingdings"/>
              <a:buChar char="à"/>
            </a:pPr>
            <a:r>
              <a:rPr lang="en-US" sz="1600" dirty="0" smtClean="0">
                <a:sym typeface="Wingdings" panose="05000000000000000000" pitchFamily="2" charset="2"/>
              </a:rPr>
              <a:t>$20 for a single website, $100 for unlimited websites for one year </a:t>
            </a:r>
            <a:r>
              <a:rPr lang="en-US" sz="1600" dirty="0">
                <a:sym typeface="Wingdings" panose="05000000000000000000" pitchFamily="2" charset="2"/>
              </a:rPr>
              <a:t>of </a:t>
            </a:r>
            <a:r>
              <a:rPr lang="en-US" sz="1600" dirty="0" smtClean="0">
                <a:sym typeface="Wingdings" panose="05000000000000000000" pitchFamily="2" charset="2"/>
              </a:rPr>
              <a:t>support</a:t>
            </a:r>
          </a:p>
          <a:p>
            <a:pPr>
              <a:buFont typeface="Wingdings"/>
              <a:buChar char="à"/>
            </a:pPr>
            <a:r>
              <a:rPr lang="en-US" sz="1600" dirty="0" smtClean="0">
                <a:sym typeface="Wingdings" panose="05000000000000000000" pitchFamily="2" charset="2"/>
              </a:rPr>
              <a:t>https</a:t>
            </a:r>
            <a:r>
              <a:rPr lang="en-US" sz="1600" dirty="0">
                <a:sym typeface="Wingdings" panose="05000000000000000000" pitchFamily="2" charset="2"/>
              </a:rPr>
              <a:t>://extensions.joomla.org/extension/rsform-pro/</a:t>
            </a:r>
            <a:endParaRPr lang="en-US" sz="1600" dirty="0" smtClean="0">
              <a:sym typeface="Wingdings" panose="05000000000000000000" pitchFamily="2" charset="2"/>
            </a:endParaRPr>
          </a:p>
          <a:p>
            <a:pPr>
              <a:buFont typeface="Wingdings"/>
              <a:buChar char="à"/>
            </a:pPr>
            <a:r>
              <a:rPr lang="en-US" sz="1600" dirty="0" smtClean="0">
                <a:sym typeface="Wingdings" panose="05000000000000000000" pitchFamily="2" charset="2"/>
              </a:rPr>
              <a:t>Plugins for Authorize.net, SMS notification, </a:t>
            </a:r>
            <a:r>
              <a:rPr lang="en-US" sz="1600" dirty="0">
                <a:sym typeface="Wingdings" panose="05000000000000000000" pitchFamily="2" charset="2"/>
              </a:rPr>
              <a:t>etc. ($)</a:t>
            </a:r>
          </a:p>
          <a:p>
            <a:pPr>
              <a:buFont typeface="Wingdings"/>
              <a:buChar char="à"/>
            </a:pPr>
            <a:endParaRPr lang="en-US" sz="1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7/23/2018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www.ursamajorconsulting.com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6E3DC-2A19-4880-956F-1DF3CE764D99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6112844"/>
      </p:ext>
    </p:extLst>
  </p:cSld>
  <p:clrMapOvr>
    <a:masterClrMapping/>
  </p:clrMapOvr>
  <p:transition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Forms Tools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Shack Forms – </a:t>
            </a:r>
            <a:r>
              <a:rPr lang="en-US" sz="2800" dirty="0" err="1" smtClean="0"/>
              <a:t>Joomlashack</a:t>
            </a:r>
            <a:endParaRPr lang="en-US" sz="2800" dirty="0" smtClean="0"/>
          </a:p>
          <a:p>
            <a:pPr lvl="1"/>
            <a:r>
              <a:rPr lang="en-US" sz="2400" dirty="0" smtClean="0"/>
              <a:t>Probably good, have not used</a:t>
            </a:r>
          </a:p>
          <a:p>
            <a:pPr lvl="1"/>
            <a:r>
              <a:rPr lang="en-US" sz="2400" dirty="0" smtClean="0"/>
              <a:t>Multiple types of fields</a:t>
            </a:r>
          </a:p>
          <a:p>
            <a:pPr lvl="1"/>
            <a:r>
              <a:rPr lang="en-US" sz="2400" dirty="0" smtClean="0"/>
              <a:t>Integration with </a:t>
            </a:r>
            <a:r>
              <a:rPr lang="en-US" sz="2400" dirty="0" err="1" smtClean="0"/>
              <a:t>Acymailing</a:t>
            </a:r>
            <a:r>
              <a:rPr lang="en-US" sz="2400" dirty="0" smtClean="0"/>
              <a:t>, </a:t>
            </a:r>
            <a:r>
              <a:rPr lang="en-US" sz="2400" dirty="0" err="1" smtClean="0"/>
              <a:t>MailChimp</a:t>
            </a:r>
            <a:r>
              <a:rPr lang="en-US" sz="2400" dirty="0" smtClean="0"/>
              <a:t>, etc.</a:t>
            </a:r>
          </a:p>
          <a:p>
            <a:pPr lvl="1"/>
            <a:r>
              <a:rPr lang="en-US" sz="2400" dirty="0" smtClean="0"/>
              <a:t>Email attachments</a:t>
            </a:r>
          </a:p>
          <a:p>
            <a:r>
              <a:rPr lang="en-US" sz="2800" dirty="0" smtClean="0"/>
              <a:t>$29 for 6 months, $39 for 12 months, probably for unlimited sites</a:t>
            </a:r>
          </a:p>
          <a:p>
            <a:pPr marL="0" indent="0">
              <a:buNone/>
            </a:pPr>
            <a:r>
              <a:rPr lang="en-US" sz="2800" dirty="0">
                <a:hlinkClick r:id="rId2"/>
              </a:rPr>
              <a:t>https://extensions.joomla.org/extension/shack-forms</a:t>
            </a:r>
            <a:r>
              <a:rPr lang="en-US" sz="2800" dirty="0" smtClean="0">
                <a:hlinkClick r:id="rId2"/>
              </a:rPr>
              <a:t>/</a:t>
            </a:r>
            <a:r>
              <a:rPr lang="en-US" sz="2800" dirty="0" smtClean="0"/>
              <a:t> </a:t>
            </a:r>
          </a:p>
          <a:p>
            <a:pPr lvl="1"/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7/23/2018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www.ursamajorconsulting.com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6E3DC-2A19-4880-956F-1DF3CE764D99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868876"/>
      </p:ext>
    </p:extLst>
  </p:cSld>
  <p:clrMapOvr>
    <a:masterClrMapping/>
  </p:clrMapOvr>
  <p:transition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Forms Tools (3) Chronoforms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001000" cy="4267200"/>
          </a:xfrm>
        </p:spPr>
        <p:txBody>
          <a:bodyPr/>
          <a:lstStyle/>
          <a:p>
            <a:r>
              <a:rPr lang="en-US" sz="1600" dirty="0" smtClean="0"/>
              <a:t>Free Version and Paid Full Version (used to be free, except to remove their tagline); reviews say it’s the most flexible</a:t>
            </a:r>
          </a:p>
          <a:p>
            <a:r>
              <a:rPr lang="en-US" sz="1600" dirty="0" smtClean="0"/>
              <a:t>Now supported as V6, V5, and v4 (been around for 10 years)</a:t>
            </a:r>
          </a:p>
          <a:p>
            <a:r>
              <a:rPr lang="en-US" sz="1600" dirty="0" smtClean="0"/>
              <a:t>I used to use it a lot, through v5</a:t>
            </a:r>
          </a:p>
          <a:p>
            <a:pPr lvl="1"/>
            <a:r>
              <a:rPr lang="en-US" sz="1400" dirty="0" smtClean="0"/>
              <a:t>Can do many kinds of fields and validations</a:t>
            </a:r>
          </a:p>
          <a:p>
            <a:pPr lvl="1"/>
            <a:r>
              <a:rPr lang="en-US" sz="1400" dirty="0" smtClean="0"/>
              <a:t>Can do complex multipage forms with logic, customizable</a:t>
            </a:r>
          </a:p>
          <a:p>
            <a:pPr lvl="1"/>
            <a:r>
              <a:rPr lang="en-US" sz="1400" dirty="0" smtClean="0"/>
              <a:t>Can manage permissions by field (Not sure </a:t>
            </a:r>
            <a:r>
              <a:rPr lang="en-US" sz="1400" dirty="0" err="1" smtClean="0"/>
              <a:t>RSForms</a:t>
            </a:r>
            <a:r>
              <a:rPr lang="en-US" sz="1400" dirty="0" smtClean="0"/>
              <a:t> does this)</a:t>
            </a:r>
          </a:p>
          <a:p>
            <a:pPr lvl="1"/>
            <a:r>
              <a:rPr lang="en-US" sz="1400" dirty="0" smtClean="0"/>
              <a:t>Can accept digital signatures (Not sure </a:t>
            </a:r>
            <a:r>
              <a:rPr lang="en-US" sz="1400" dirty="0" err="1" smtClean="0"/>
              <a:t>RSForms</a:t>
            </a:r>
            <a:r>
              <a:rPr lang="en-US" sz="1400" dirty="0" smtClean="0"/>
              <a:t> does this)</a:t>
            </a:r>
          </a:p>
          <a:p>
            <a:pPr lvl="1"/>
            <a:r>
              <a:rPr lang="en-US" sz="1400" dirty="0" smtClean="0"/>
              <a:t>Can store in database, export in CSV</a:t>
            </a:r>
          </a:p>
          <a:p>
            <a:pPr lvl="1"/>
            <a:r>
              <a:rPr lang="en-US" sz="1400" dirty="0" smtClean="0"/>
              <a:t>Not particularly intuitive but does have a form generator function</a:t>
            </a:r>
          </a:p>
          <a:p>
            <a:pPr lvl="1"/>
            <a:r>
              <a:rPr lang="en-US" sz="1400" dirty="0" smtClean="0"/>
              <a:t>Supposedly can create pdf files and attach to emails but not sure this works well</a:t>
            </a:r>
          </a:p>
          <a:p>
            <a:pPr lvl="1"/>
            <a:r>
              <a:rPr lang="en-US" sz="1400" dirty="0" smtClean="0"/>
              <a:t>Captcha / </a:t>
            </a:r>
            <a:r>
              <a:rPr lang="en-US" sz="1400" dirty="0" err="1" smtClean="0"/>
              <a:t>reCaptcha</a:t>
            </a:r>
            <a:endParaRPr lang="en-US" sz="1400" dirty="0" smtClean="0"/>
          </a:p>
          <a:p>
            <a:pPr lvl="1"/>
            <a:r>
              <a:rPr lang="en-US" sz="1400" dirty="0" smtClean="0"/>
              <a:t>Connects to payment gateways, PayPal, </a:t>
            </a:r>
            <a:r>
              <a:rPr lang="en-US" sz="1400" dirty="0" err="1" smtClean="0"/>
              <a:t>Mailchimp</a:t>
            </a:r>
            <a:r>
              <a:rPr lang="en-US" sz="1400" dirty="0" smtClean="0"/>
              <a:t>, etc.</a:t>
            </a:r>
          </a:p>
          <a:p>
            <a:pPr marL="0" indent="0">
              <a:buNone/>
            </a:pPr>
            <a:r>
              <a:rPr lang="en-US" sz="1800" dirty="0" smtClean="0"/>
              <a:t>https</a:t>
            </a:r>
            <a:r>
              <a:rPr lang="en-US" sz="1800" dirty="0"/>
              <a:t>://extensions.joomla.org/extension/chronoforms/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7/23/2018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www.ursamajorconsulting.com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6E3DC-2A19-4880-956F-1DF3CE764D99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9515051"/>
      </p:ext>
    </p:extLst>
  </p:cSld>
  <p:clrMapOvr>
    <a:masterClrMapping/>
  </p:clrMapOvr>
  <p:transition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Forms Tools (4) Breezing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Free and paid versions</a:t>
            </a:r>
          </a:p>
          <a:p>
            <a:pPr lvl="1"/>
            <a:r>
              <a:rPr lang="en-US" sz="1400" dirty="0" smtClean="0"/>
              <a:t>Supposedly now the only free form builder with “enterprise” features</a:t>
            </a:r>
          </a:p>
          <a:p>
            <a:pPr lvl="1"/>
            <a:r>
              <a:rPr lang="en-US" sz="1400" dirty="0" smtClean="0"/>
              <a:t>Three modes: Quick, easy, and classic</a:t>
            </a:r>
          </a:p>
          <a:p>
            <a:r>
              <a:rPr lang="en-US" sz="1600" dirty="0" smtClean="0"/>
              <a:t>Multiple form field types</a:t>
            </a:r>
          </a:p>
          <a:p>
            <a:r>
              <a:rPr lang="en-US" sz="1600" dirty="0" smtClean="0"/>
              <a:t>Multipage forms</a:t>
            </a:r>
          </a:p>
          <a:p>
            <a:r>
              <a:rPr lang="en-US" sz="1600" dirty="0" smtClean="0"/>
              <a:t>Simple email system, file attachments</a:t>
            </a:r>
          </a:p>
          <a:p>
            <a:r>
              <a:rPr lang="en-US" sz="1600" dirty="0" smtClean="0"/>
              <a:t>Database storage, CSV, PDF, XML export</a:t>
            </a:r>
          </a:p>
          <a:p>
            <a:r>
              <a:rPr lang="en-US" sz="1600" dirty="0" smtClean="0"/>
              <a:t>Dropbox integration</a:t>
            </a:r>
          </a:p>
          <a:p>
            <a:r>
              <a:rPr lang="en-US" sz="1600" dirty="0" err="1" smtClean="0"/>
              <a:t>Paypal</a:t>
            </a:r>
            <a:endParaRPr lang="en-US" sz="1600" dirty="0" smtClean="0"/>
          </a:p>
          <a:p>
            <a:r>
              <a:rPr lang="en-US" sz="1600" dirty="0" smtClean="0"/>
              <a:t>E-Commerce integration for orders, Captcha</a:t>
            </a:r>
          </a:p>
          <a:p>
            <a:r>
              <a:rPr lang="en-US" sz="1600" dirty="0" err="1" smtClean="0"/>
              <a:t>SalesForce</a:t>
            </a:r>
            <a:r>
              <a:rPr lang="en-US" sz="1600" dirty="0" smtClean="0"/>
              <a:t> CRM integration</a:t>
            </a:r>
          </a:p>
          <a:p>
            <a:pPr>
              <a:buFont typeface="Wingdings"/>
              <a:buChar char="à"/>
            </a:pPr>
            <a:r>
              <a:rPr lang="en-US" sz="1600" dirty="0" smtClean="0">
                <a:sym typeface="Wingdings" panose="05000000000000000000" pitchFamily="2" charset="2"/>
              </a:rPr>
              <a:t>Pro is $39.99 / 6 months, $99/1 year; not sure what is left out in free version!  Try it!</a:t>
            </a:r>
          </a:p>
          <a:p>
            <a:pPr>
              <a:buFont typeface="Wingdings"/>
              <a:buChar char="à"/>
            </a:pPr>
            <a:r>
              <a:rPr lang="en-US" sz="1600" dirty="0">
                <a:hlinkClick r:id="rId2"/>
              </a:rPr>
              <a:t>https://extensions.joomla.org/extension/contacts-and-feedback/forms/breezing-forms/?</a:t>
            </a:r>
            <a:r>
              <a:rPr lang="en-US" sz="1600" dirty="0" smtClean="0">
                <a:hlinkClick r:id="rId2"/>
              </a:rPr>
              <a:t>com_jed_review_661_limitstart=10</a:t>
            </a:r>
            <a:r>
              <a:rPr lang="en-US" sz="1600" dirty="0" smtClean="0"/>
              <a:t> 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7/23/2018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www.ursamajorconsulting.com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6E3DC-2A19-4880-956F-1DF3CE764D99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1992536"/>
      </p:ext>
    </p:extLst>
  </p:cSld>
  <p:clrMapOvr>
    <a:masterClrMapping/>
  </p:clrMapOvr>
  <p:transition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RSForms!Pro</a:t>
            </a:r>
            <a:r>
              <a:rPr lang="en-US" dirty="0" smtClean="0"/>
              <a:t> Demos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Contact Form</a:t>
            </a:r>
          </a:p>
          <a:p>
            <a:pPr lvl="1"/>
            <a:r>
              <a:rPr lang="en-US" sz="2000" dirty="0">
                <a:hlinkClick r:id="rId2"/>
              </a:rPr>
              <a:t>http://</a:t>
            </a:r>
            <a:r>
              <a:rPr lang="en-US" sz="2000" dirty="0" smtClean="0">
                <a:hlinkClick r:id="rId2"/>
              </a:rPr>
              <a:t>temp.novahss.org/home/contact-us</a:t>
            </a:r>
            <a:endParaRPr lang="en-US" sz="2000" dirty="0" smtClean="0"/>
          </a:p>
          <a:p>
            <a:r>
              <a:rPr lang="en-US" dirty="0" smtClean="0"/>
              <a:t>Roommate Match Form (much more complex)</a:t>
            </a:r>
          </a:p>
          <a:p>
            <a:pPr lvl="1"/>
            <a:r>
              <a:rPr lang="en-US" sz="2000" dirty="0">
                <a:hlinkClick r:id="rId3"/>
              </a:rPr>
              <a:t>http://</a:t>
            </a:r>
            <a:r>
              <a:rPr lang="en-US" sz="2000" dirty="0" smtClean="0">
                <a:hlinkClick r:id="rId3"/>
              </a:rPr>
              <a:t>temp.novahss.org/about-the-roommate-i-match-service/roommates</a:t>
            </a:r>
            <a:endParaRPr lang="en-US" sz="2000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Contact Form: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7/23/2018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www.ursamajorconsulting.com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6E3DC-2A19-4880-956F-1DF3CE764D99}" type="slidenum">
              <a:rPr lang="en-US" altLang="en-US" smtClean="0"/>
              <a:pPr/>
              <a:t>15</a:t>
            </a:fld>
            <a:endParaRPr lang="en-US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362200"/>
            <a:ext cx="3886200" cy="3180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8945898"/>
      </p:ext>
    </p:extLst>
  </p:cSld>
  <p:clrMapOvr>
    <a:masterClrMapping/>
  </p:clrMapOvr>
  <p:transition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001000" cy="457200"/>
          </a:xfrm>
        </p:spPr>
        <p:txBody>
          <a:bodyPr/>
          <a:lstStyle/>
          <a:p>
            <a:r>
              <a:rPr lang="en-US" sz="3200" dirty="0" err="1" smtClean="0"/>
              <a:t>RSFormsPro</a:t>
            </a:r>
            <a:r>
              <a:rPr lang="en-US" sz="3200" dirty="0" smtClean="0"/>
              <a:t>! Backend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7/23/2018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www.ursamajorconsulting.com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6E3DC-2A19-4880-956F-1DF3CE764D99}" type="slidenum">
              <a:rPr lang="en-US" altLang="en-US" smtClean="0"/>
              <a:pPr/>
              <a:t>16</a:t>
            </a:fld>
            <a:endParaRPr lang="en-US" altLang="en-US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057400"/>
            <a:ext cx="8039100" cy="240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533318"/>
      </p:ext>
    </p:extLst>
  </p:cSld>
  <p:clrMapOvr>
    <a:masterClrMapping/>
  </p:clrMapOvr>
  <p:transition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7/23/2018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www.ursamajorconsulting.com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6E3DC-2A19-4880-956F-1DF3CE764D99}" type="slidenum">
              <a:rPr lang="en-US" altLang="en-US" smtClean="0"/>
              <a:pPr/>
              <a:t>17</a:t>
            </a:fld>
            <a:endParaRPr lang="en-US" alt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/>
              <a:t>RSFormsPro</a:t>
            </a:r>
            <a:r>
              <a:rPr lang="en-US" sz="3200" dirty="0" smtClean="0"/>
              <a:t>! Backend – Manage Forms </a:t>
            </a:r>
            <a:endParaRPr lang="en-US" sz="3200" dirty="0"/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828800"/>
            <a:ext cx="8364073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0508132"/>
      </p:ext>
    </p:extLst>
  </p:cSld>
  <p:clrMapOvr>
    <a:masterClrMapping/>
  </p:clrMapOvr>
  <p:transition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001000" cy="457200"/>
          </a:xfrm>
        </p:spPr>
        <p:txBody>
          <a:bodyPr/>
          <a:lstStyle/>
          <a:p>
            <a:r>
              <a:rPr lang="en-US" sz="3200" dirty="0" err="1" smtClean="0"/>
              <a:t>RSFormsPro</a:t>
            </a:r>
            <a:r>
              <a:rPr lang="en-US" sz="3200" dirty="0" smtClean="0"/>
              <a:t>! Backend – Contact Form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Contact Form – Form Fields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7/23/2018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www.ursamajorconsulting.com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6E3DC-2A19-4880-956F-1DF3CE764D99}" type="slidenum">
              <a:rPr lang="en-US" altLang="en-US" smtClean="0"/>
              <a:pPr/>
              <a:t>18</a:t>
            </a:fld>
            <a:endParaRPr lang="en-US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7662"/>
            <a:ext cx="8305800" cy="5468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9878224"/>
      </p:ext>
    </p:extLst>
  </p:cSld>
  <p:clrMapOvr>
    <a:masterClrMapping/>
  </p:clrMapOvr>
  <p:transition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001000" cy="457200"/>
          </a:xfrm>
        </p:spPr>
        <p:txBody>
          <a:bodyPr/>
          <a:lstStyle/>
          <a:p>
            <a:r>
              <a:rPr lang="en-US" sz="3200" dirty="0" err="1" smtClean="0"/>
              <a:t>RSFormsPro</a:t>
            </a:r>
            <a:r>
              <a:rPr lang="en-US" sz="3200" dirty="0" smtClean="0"/>
              <a:t>! Backend - Validations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7/23/2018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www.ursamajorconsulting.com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6E3DC-2A19-4880-956F-1DF3CE764D99}" type="slidenum">
              <a:rPr lang="en-US" altLang="en-US" smtClean="0"/>
              <a:pPr/>
              <a:t>19</a:t>
            </a:fld>
            <a:endParaRPr lang="en-US" altLang="en-US"/>
          </a:p>
        </p:txBody>
      </p:sp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914400"/>
            <a:ext cx="6048375" cy="507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57201" y="2133600"/>
            <a:ext cx="1981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LOTS of </a:t>
            </a:r>
          </a:p>
          <a:p>
            <a:r>
              <a:rPr lang="en-US" dirty="0" smtClean="0"/>
              <a:t>Validation for </a:t>
            </a:r>
          </a:p>
          <a:p>
            <a:r>
              <a:rPr lang="en-US" dirty="0" smtClean="0"/>
              <a:t>Each field type!</a:t>
            </a:r>
          </a:p>
          <a:p>
            <a:endParaRPr lang="en-US" dirty="0"/>
          </a:p>
          <a:p>
            <a:r>
              <a:rPr lang="en-US" dirty="0" smtClean="0"/>
              <a:t>Installs with example forms.</a:t>
            </a:r>
          </a:p>
          <a:p>
            <a:endParaRPr lang="en-US" dirty="0"/>
          </a:p>
          <a:p>
            <a:r>
              <a:rPr lang="en-US" dirty="0" smtClean="0"/>
              <a:t>Option for Ajax validation as well!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026975"/>
      </p:ext>
    </p:extLst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7/23/2018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www.ursamajorconsulting.com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73046-1F13-42C6-A958-695764FB20BD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Agenda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Joomla! News and Plans</a:t>
            </a:r>
          </a:p>
          <a:p>
            <a:pPr lvl="1"/>
            <a:r>
              <a:rPr lang="en-US" altLang="en-US" dirty="0" smtClean="0"/>
              <a:t>Joomla! Updates</a:t>
            </a:r>
          </a:p>
          <a:p>
            <a:pPr lvl="1"/>
            <a:r>
              <a:rPr lang="en-US" altLang="en-US" dirty="0" smtClean="0"/>
              <a:t>Our JUG</a:t>
            </a:r>
          </a:p>
          <a:p>
            <a:r>
              <a:rPr lang="en-US" altLang="en-US" dirty="0" smtClean="0"/>
              <a:t>Forms Extensions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001000" cy="457200"/>
          </a:xfrm>
        </p:spPr>
        <p:txBody>
          <a:bodyPr/>
          <a:lstStyle/>
          <a:p>
            <a:r>
              <a:rPr lang="en-US" sz="3200" dirty="0" err="1" smtClean="0"/>
              <a:t>RSFormsPro</a:t>
            </a:r>
            <a:r>
              <a:rPr lang="en-US" sz="3200" dirty="0" smtClean="0"/>
              <a:t>! Backend –Layout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7/23/2018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www.ursamajorconsulting.com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6E3DC-2A19-4880-956F-1DF3CE764D99}" type="slidenum">
              <a:rPr lang="en-US" altLang="en-US" smtClean="0"/>
              <a:pPr/>
              <a:t>20</a:t>
            </a:fld>
            <a:endParaRPr lang="en-US" alt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772034"/>
            <a:ext cx="7119257" cy="1194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788437"/>
            <a:ext cx="5729287" cy="3960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324600" y="1752600"/>
            <a:ext cx="220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Plus – enter CSS, </a:t>
            </a:r>
            <a:r>
              <a:rPr lang="en-US" dirty="0" err="1" smtClean="0"/>
              <a:t>Javascript</a:t>
            </a:r>
            <a:r>
              <a:rPr lang="en-US" dirty="0" smtClean="0"/>
              <a:t> and PHP scripts as needed.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644104"/>
      </p:ext>
    </p:extLst>
  </p:cSld>
  <p:clrMapOvr>
    <a:masterClrMapping/>
  </p:clrMapOvr>
  <p:transition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5788" y="769049"/>
            <a:ext cx="8001000" cy="457200"/>
          </a:xfrm>
        </p:spPr>
        <p:txBody>
          <a:bodyPr/>
          <a:lstStyle/>
          <a:p>
            <a:r>
              <a:rPr lang="en-US" sz="3200" dirty="0" err="1" smtClean="0"/>
              <a:t>RSFormsPro</a:t>
            </a:r>
            <a:r>
              <a:rPr lang="en-US" sz="3200" dirty="0" smtClean="0"/>
              <a:t>! Backend –Layout – Multi-page forms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7/23/2018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www.ursamajorconsulting.com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6E3DC-2A19-4880-956F-1DF3CE764D99}" type="slidenum">
              <a:rPr lang="en-US" altLang="en-US" smtClean="0"/>
              <a:pPr/>
              <a:t>21</a:t>
            </a:fld>
            <a:endParaRPr lang="en-US" alt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3" y="1204913"/>
            <a:ext cx="8029575" cy="444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4187839"/>
      </p:ext>
    </p:extLst>
  </p:cSld>
  <p:clrMapOvr>
    <a:masterClrMapping/>
  </p:clrMapOvr>
  <p:transition>
    <p:fade thruBlk="1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001000" cy="457200"/>
          </a:xfrm>
        </p:spPr>
        <p:txBody>
          <a:bodyPr/>
          <a:lstStyle/>
          <a:p>
            <a:r>
              <a:rPr lang="en-US" sz="3200" dirty="0" err="1" smtClean="0"/>
              <a:t>RSFormsPro</a:t>
            </a:r>
            <a:r>
              <a:rPr lang="en-US" sz="3200" dirty="0" smtClean="0"/>
              <a:t>! Backend –Submission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7/23/2018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www.ursamajorconsulting.com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6E3DC-2A19-4880-956F-1DF3CE764D99}" type="slidenum">
              <a:rPr lang="en-US" altLang="en-US" smtClean="0"/>
              <a:pPr/>
              <a:t>22</a:t>
            </a:fld>
            <a:endParaRPr lang="en-US" alt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838200"/>
            <a:ext cx="7610475" cy="545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6173441"/>
      </p:ext>
    </p:extLst>
  </p:cSld>
  <p:clrMapOvr>
    <a:masterClrMapping/>
  </p:clrMapOvr>
  <p:transition>
    <p:fade thruBlk="1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001000" cy="457200"/>
          </a:xfrm>
        </p:spPr>
        <p:txBody>
          <a:bodyPr/>
          <a:lstStyle/>
          <a:p>
            <a:r>
              <a:rPr lang="en-US" sz="3200" dirty="0" err="1" smtClean="0"/>
              <a:t>RSFormsPro</a:t>
            </a:r>
            <a:r>
              <a:rPr lang="en-US" sz="3200" dirty="0" smtClean="0"/>
              <a:t>! Backend –Emails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7/23/2018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www.ursamajorconsulting.com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6E3DC-2A19-4880-956F-1DF3CE764D99}" type="slidenum">
              <a:rPr lang="en-US" altLang="en-US" smtClean="0"/>
              <a:pPr/>
              <a:t>23</a:t>
            </a:fld>
            <a:endParaRPr lang="en-US" altLang="en-US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104" y="742092"/>
            <a:ext cx="7858125" cy="5430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9672303"/>
      </p:ext>
    </p:extLst>
  </p:cSld>
  <p:clrMapOvr>
    <a:masterClrMapping/>
  </p:clrMapOvr>
  <p:transition>
    <p:fade thruBlk="1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/>
              <a:t>RSForms!Pro</a:t>
            </a:r>
            <a:r>
              <a:rPr lang="en-US" sz="3200" dirty="0" smtClean="0"/>
              <a:t> – Manage Submissions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7/23/2018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www.ursamajorconsulting.com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6E3DC-2A19-4880-956F-1DF3CE764D99}" type="slidenum">
              <a:rPr lang="en-US" altLang="en-US" smtClean="0"/>
              <a:pPr/>
              <a:t>24</a:t>
            </a:fld>
            <a:endParaRPr lang="en-US" altLang="en-US"/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726" y="1524000"/>
            <a:ext cx="8201025" cy="4083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6806933"/>
      </p:ext>
    </p:extLst>
  </p:cSld>
  <p:clrMapOvr>
    <a:masterClrMapping/>
  </p:clrMapOvr>
  <p:transition>
    <p:fade thruBlk="1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/>
              <a:t>RSForms!Pro</a:t>
            </a:r>
            <a:r>
              <a:rPr lang="en-US" sz="3200" dirty="0" smtClean="0"/>
              <a:t> – Exports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7/23/2018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www.ursamajorconsulting.com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6E3DC-2A19-4880-956F-1DF3CE764D99}" type="slidenum">
              <a:rPr lang="en-US" altLang="en-US" smtClean="0"/>
              <a:pPr/>
              <a:t>25</a:t>
            </a:fld>
            <a:endParaRPr lang="en-US" altLang="en-US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878" y="1752599"/>
            <a:ext cx="7953375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764" y="3668094"/>
            <a:ext cx="8162926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73768" y="3298762"/>
            <a:ext cx="7870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Also mappings to database tables, if you know what you’re doing: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87764" y="4957079"/>
            <a:ext cx="53383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Also (silent) posts to other locations (URLs)!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113489"/>
      </p:ext>
    </p:extLst>
  </p:cSld>
  <p:clrMapOvr>
    <a:masterClrMapping/>
  </p:clrMapOvr>
  <p:transition>
    <p:fade thruBlk="1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/>
              <a:t>RSForms!Pro</a:t>
            </a:r>
            <a:r>
              <a:rPr lang="en-US" sz="3200" dirty="0" smtClean="0"/>
              <a:t> – Directories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7/23/2018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www.ursamajorconsulting.com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6E3DC-2A19-4880-956F-1DF3CE764D99}" type="slidenum">
              <a:rPr lang="en-US" altLang="en-US" smtClean="0"/>
              <a:pPr/>
              <a:t>26</a:t>
            </a:fld>
            <a:endParaRPr lang="en-US" altLang="en-US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2091" y="1727737"/>
            <a:ext cx="5486400" cy="4328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85800" y="1778437"/>
            <a:ext cx="28194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Supports users editing their own submissions, and essentially building directories!</a:t>
            </a:r>
          </a:p>
          <a:p>
            <a:endParaRPr lang="en-US" dirty="0"/>
          </a:p>
          <a:p>
            <a:r>
              <a:rPr lang="en-US" dirty="0" smtClean="0"/>
              <a:t>Control by field what is editable.</a:t>
            </a:r>
          </a:p>
          <a:p>
            <a:endParaRPr lang="en-US" dirty="0" smtClean="0"/>
          </a:p>
          <a:p>
            <a:r>
              <a:rPr lang="en-US" dirty="0" smtClean="0"/>
              <a:t>Create menu items.</a:t>
            </a:r>
          </a:p>
          <a:p>
            <a:r>
              <a:rPr lang="en-US" dirty="0" smtClean="0"/>
              <a:t>Tutorial video:</a:t>
            </a:r>
            <a:br>
              <a:rPr lang="en-US" dirty="0" smtClean="0"/>
            </a:br>
            <a:r>
              <a:rPr lang="en-US" sz="1400" dirty="0" smtClean="0">
                <a:hlinkClick r:id="rId3"/>
              </a:rPr>
              <a:t>https</a:t>
            </a:r>
            <a:r>
              <a:rPr lang="en-US" sz="1400" dirty="0">
                <a:hlinkClick r:id="rId3"/>
              </a:rPr>
              <a:t>://</a:t>
            </a:r>
            <a:r>
              <a:rPr lang="en-US" sz="1400" dirty="0" smtClean="0">
                <a:hlinkClick r:id="rId3"/>
              </a:rPr>
              <a:t>www.rsjoomla.com/video-tutorials/rsformpro/ep-82-rsformpros-submissions-directory-feature.html</a:t>
            </a:r>
            <a:r>
              <a:rPr lang="en-US" sz="1400" dirty="0" smtClean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656205"/>
      </p:ext>
    </p:extLst>
  </p:cSld>
  <p:clrMapOvr>
    <a:masterClrMapping/>
  </p:clrMapOvr>
  <p:transition>
    <p:fade thruBlk="1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RSForms</a:t>
            </a:r>
            <a:r>
              <a:rPr lang="en-US" dirty="0" smtClean="0"/>
              <a:t> Pro - </a:t>
            </a:r>
            <a:r>
              <a:rPr lang="en-US" dirty="0" err="1" smtClean="0"/>
              <a:t>Recaptcha</a:t>
            </a:r>
            <a:r>
              <a:rPr lang="en-US" dirty="0" smtClean="0"/>
              <a:t> v2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7/23/2018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www.ursamajorconsulting.com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6E3DC-2A19-4880-956F-1DF3CE764D99}" type="slidenum">
              <a:rPr lang="en-US" altLang="en-US" smtClean="0"/>
              <a:pPr/>
              <a:t>27</a:t>
            </a:fld>
            <a:endParaRPr lang="en-US" altLang="en-US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863" y="1843088"/>
            <a:ext cx="7534275" cy="317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702680"/>
      </p:ext>
    </p:extLst>
  </p:cSld>
  <p:clrMapOvr>
    <a:masterClrMapping/>
  </p:clrMapOvr>
  <p:transition>
    <p:fade thruBlk="1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RSForms</a:t>
            </a:r>
            <a:r>
              <a:rPr lang="en-US" dirty="0" smtClean="0"/>
              <a:t> Pro – Backup / Restore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Backup forms and restore to move between systems, e.g., test to live</a:t>
            </a:r>
          </a:p>
          <a:p>
            <a:r>
              <a:rPr lang="en-US" dirty="0" smtClean="0"/>
              <a:t>Include submissions or just the form</a:t>
            </a:r>
          </a:p>
          <a:p>
            <a:r>
              <a:rPr lang="en-US" dirty="0" smtClean="0"/>
              <a:t>Overwrite existing forms or not; keep form IDs from backup or not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7/23/2018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www.ursamajorconsulting.com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6E3DC-2A19-4880-956F-1DF3CE764D99}" type="slidenum">
              <a:rPr lang="en-US" altLang="en-US" smtClean="0"/>
              <a:pPr/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0838403"/>
      </p:ext>
    </p:extLst>
  </p:cSld>
  <p:clrMapOvr>
    <a:masterClrMapping/>
  </p:clrMapOvr>
  <p:transition>
    <p:fade thruBlk="1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Chronoforms - Fields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7/23/2018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www.ursamajorconsulting.com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6E3DC-2A19-4880-956F-1DF3CE764D99}" type="slidenum">
              <a:rPr lang="en-US" altLang="en-US" smtClean="0"/>
              <a:pPr/>
              <a:t>29</a:t>
            </a:fld>
            <a:endParaRPr lang="en-US" altLang="en-US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738" y="2310649"/>
            <a:ext cx="8001000" cy="3151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7184249"/>
      </p:ext>
    </p:extLst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Joomla! 3.8.9/10 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3.8.9 fixed 2 low priority security vulnerabilities and several bugs, including the fatal error in the random image module</a:t>
            </a:r>
          </a:p>
          <a:p>
            <a:r>
              <a:rPr lang="en-US" sz="2000" dirty="0" smtClean="0"/>
              <a:t>3.8.10 fixed one bug which affects Windows Servers, so be sure to go right to 3.8.10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7/23/2018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www.ursamajorconsulting.com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6E3DC-2A19-4880-956F-1DF3CE764D99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5583906"/>
      </p:ext>
    </p:extLst>
  </p:cSld>
  <p:clrMapOvr>
    <a:masterClrMapping/>
  </p:clrMapOvr>
  <p:transition>
    <p:fade thruBlk="1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Chronoforms - Events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7/23/2018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www.ursamajorconsulting.com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6E3DC-2A19-4880-956F-1DF3CE764D99}" type="slidenum">
              <a:rPr lang="en-US" altLang="en-US" smtClean="0"/>
              <a:pPr/>
              <a:t>30</a:t>
            </a:fld>
            <a:endParaRPr lang="en-US" altLang="en-US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752600"/>
            <a:ext cx="622429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62000" y="2133600"/>
            <a:ext cx="1524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Lots of control, but for complex forms, more </a:t>
            </a:r>
            <a:r>
              <a:rPr lang="en-US" dirty="0" err="1" smtClean="0"/>
              <a:t>challengingthan</a:t>
            </a:r>
            <a:r>
              <a:rPr lang="en-US" dirty="0" smtClean="0"/>
              <a:t> RS Forms Pro.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159141"/>
      </p:ext>
    </p:extLst>
  </p:cSld>
  <p:clrMapOvr>
    <a:masterClrMapping/>
  </p:clrMapOvr>
  <p:transition>
    <p:fade thruBlk="1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Chronoforms - Customization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7/23/2018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www.ursamajorconsulting.com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6E3DC-2A19-4880-956F-1DF3CE764D99}" type="slidenum">
              <a:rPr lang="en-US" altLang="en-US" smtClean="0"/>
              <a:pPr/>
              <a:t>31</a:t>
            </a:fld>
            <a:endParaRPr lang="en-US" altLang="en-US"/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676400"/>
            <a:ext cx="7781867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0582610"/>
      </p:ext>
    </p:extLst>
  </p:cSld>
  <p:clrMapOvr>
    <a:masterClrMapping/>
  </p:clrMapOvr>
  <p:transition>
    <p:fade thruBlk="1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7/23/2018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www.ursamajorconsulting.com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6E3DC-2A19-4880-956F-1DF3CE764D99}" type="slidenum">
              <a:rPr lang="en-US" altLang="en-US" smtClean="0"/>
              <a:pPr/>
              <a:t>32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999030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Joomla! 3.9 and 3.11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Joomla 3.9: Privacy Features for GDPR (led by Michael </a:t>
            </a:r>
            <a:r>
              <a:rPr lang="en-US" sz="2400" dirty="0" err="1" smtClean="0"/>
              <a:t>Babker</a:t>
            </a:r>
            <a:r>
              <a:rPr lang="en-US" sz="2400" dirty="0" smtClean="0"/>
              <a:t>)</a:t>
            </a:r>
          </a:p>
          <a:p>
            <a:pPr lvl="1"/>
            <a:r>
              <a:rPr lang="en-US" sz="2000" dirty="0" smtClean="0"/>
              <a:t>The </a:t>
            </a:r>
            <a:r>
              <a:rPr lang="en-US" sz="2000" b="1" dirty="0" smtClean="0"/>
              <a:t>General </a:t>
            </a:r>
            <a:r>
              <a:rPr lang="en-US" sz="2000" b="1" dirty="0"/>
              <a:t>Data Protection Regulation (GDPR)</a:t>
            </a:r>
            <a:r>
              <a:rPr lang="en-US" sz="2000" dirty="0"/>
              <a:t> </a:t>
            </a:r>
            <a:r>
              <a:rPr lang="en-US" sz="2000" dirty="0" smtClean="0"/>
              <a:t>entered into </a:t>
            </a:r>
            <a:r>
              <a:rPr lang="en-US" sz="2000" dirty="0"/>
              <a:t>force on 25 May, 2018</a:t>
            </a:r>
            <a:r>
              <a:rPr lang="en-US" sz="2000" dirty="0" smtClean="0"/>
              <a:t>.</a:t>
            </a:r>
          </a:p>
          <a:p>
            <a:r>
              <a:rPr lang="en-US" sz="2400" dirty="0" smtClean="0"/>
              <a:t>Joomla 3.11:  Last release of 3.x series (led by George Wilson) – 100% complete, due 7/31/2018</a:t>
            </a:r>
          </a:p>
          <a:p>
            <a:pPr lvl="1"/>
            <a:r>
              <a:rPr lang="en-US" sz="2000" dirty="0" smtClean="0"/>
              <a:t>Will be released along with Joomla! 4.0, to ease the transition. Primarily API changes.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7/23/2018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www.ursamajorconsulting.com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6E3DC-2A19-4880-956F-1DF3CE764D99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3458695"/>
      </p:ext>
    </p:extLst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Joomla! 4.0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Alpha 3 is released</a:t>
            </a:r>
          </a:p>
          <a:p>
            <a:r>
              <a:rPr lang="en-US" sz="2400" dirty="0" smtClean="0"/>
              <a:t>3 more main features for Beta release 1</a:t>
            </a:r>
          </a:p>
          <a:p>
            <a:pPr lvl="1"/>
            <a:r>
              <a:rPr lang="en-US" sz="2000" dirty="0" smtClean="0"/>
              <a:t>Backend Template Redesign – 70% done</a:t>
            </a:r>
          </a:p>
          <a:p>
            <a:pPr lvl="1"/>
            <a:r>
              <a:rPr lang="en-US" sz="2000" dirty="0" smtClean="0"/>
              <a:t>Extension services – improved setup of extensions – 95% done</a:t>
            </a:r>
          </a:p>
          <a:p>
            <a:pPr lvl="1"/>
            <a:r>
              <a:rPr lang="en-US" sz="2000" dirty="0" smtClean="0"/>
              <a:t>Prepared Statements – 10% done</a:t>
            </a:r>
          </a:p>
          <a:p>
            <a:pPr lvl="2"/>
            <a:r>
              <a:rPr lang="en-US" sz="1800" dirty="0" smtClean="0"/>
              <a:t>Separates query from content so that hacker can’t modify the query itself</a:t>
            </a:r>
          </a:p>
          <a:p>
            <a:pPr lvl="2"/>
            <a:r>
              <a:rPr lang="en-US" sz="1800" dirty="0">
                <a:hlinkClick r:id="rId2"/>
              </a:rPr>
              <a:t>https://</a:t>
            </a:r>
            <a:r>
              <a:rPr lang="en-US" sz="1800" dirty="0" smtClean="0">
                <a:hlinkClick r:id="rId2"/>
              </a:rPr>
              <a:t>magazine.joomla.org/item/3331-secure-all-the-things-joomla-security-team-sprint-cologne-may-2018</a:t>
            </a:r>
            <a:endParaRPr lang="en-US" sz="1800" dirty="0" smtClean="0"/>
          </a:p>
          <a:p>
            <a:pPr lvl="1"/>
            <a:r>
              <a:rPr lang="en-US" sz="2400" dirty="0" smtClean="0"/>
              <a:t>Note that Joomla! 4.0 will require </a:t>
            </a:r>
            <a:r>
              <a:rPr lang="en-US" sz="2400" dirty="0" err="1" smtClean="0"/>
              <a:t>php</a:t>
            </a:r>
            <a:r>
              <a:rPr lang="en-US" sz="2400" dirty="0" smtClean="0"/>
              <a:t> 7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7/23/2018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www.ursamajorconsulting.com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6E3DC-2A19-4880-956F-1DF3CE764D99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9460461"/>
      </p:ext>
    </p:extLst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</a:t>
            </a:r>
            <a:r>
              <a:rPr lang="en-US" dirty="0" err="1" smtClean="0"/>
              <a:t>NoVA</a:t>
            </a:r>
            <a:r>
              <a:rPr lang="en-US" dirty="0" smtClean="0"/>
              <a:t> JUG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Current room reservations:  </a:t>
            </a:r>
            <a:r>
              <a:rPr lang="en-US" sz="2400" dirty="0"/>
              <a:t>Thursdays were not available</a:t>
            </a:r>
            <a:endParaRPr lang="en-US" sz="2400" dirty="0" smtClean="0"/>
          </a:p>
          <a:p>
            <a:pPr lvl="1"/>
            <a:r>
              <a:rPr lang="en-US" sz="2000" dirty="0" smtClean="0"/>
              <a:t>Monday, July 23, 2018: Kings Park Library</a:t>
            </a:r>
          </a:p>
          <a:p>
            <a:pPr lvl="1"/>
            <a:r>
              <a:rPr lang="en-US" sz="2000" dirty="0" smtClean="0"/>
              <a:t>Monday, August 13, 2018:  Kings Park Library</a:t>
            </a:r>
          </a:p>
          <a:p>
            <a:pPr lvl="1"/>
            <a:r>
              <a:rPr lang="en-US" sz="2000" dirty="0" smtClean="0"/>
              <a:t>Monday, September 10, 2018:  Kings Park Library</a:t>
            </a:r>
          </a:p>
          <a:p>
            <a:pPr lvl="1"/>
            <a:r>
              <a:rPr lang="en-US" sz="2000" dirty="0" smtClean="0"/>
              <a:t>Monday, October 15, 2018:  Kings Park Library (once again, could not get Monday, Oct. 8 or Thursday)</a:t>
            </a:r>
          </a:p>
          <a:p>
            <a:r>
              <a:rPr lang="en-US" sz="2400" dirty="0" smtClean="0"/>
              <a:t>What day of the week is best?</a:t>
            </a:r>
          </a:p>
          <a:p>
            <a:r>
              <a:rPr lang="en-US" sz="2400" dirty="0" smtClean="0"/>
              <a:t>What locations?</a:t>
            </a:r>
          </a:p>
          <a:p>
            <a:r>
              <a:rPr lang="en-US" sz="2400" dirty="0" smtClean="0"/>
              <a:t>Decide and we will update Meetup!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7/23/2018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www.ursamajorconsulting.com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6E3DC-2A19-4880-956F-1DF3CE764D99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383026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Upcoming Joomla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/>
              <a:t>JoomlaCamp</a:t>
            </a:r>
            <a:r>
              <a:rPr lang="en-US" sz="2400" dirty="0" smtClean="0"/>
              <a:t> Chicago</a:t>
            </a:r>
          </a:p>
          <a:p>
            <a:pPr lvl="1"/>
            <a:r>
              <a:rPr lang="en-US" sz="1600" dirty="0" smtClean="0"/>
              <a:t>September 22, 2018</a:t>
            </a:r>
          </a:p>
          <a:p>
            <a:r>
              <a:rPr lang="en-US" sz="2000" dirty="0" smtClean="0"/>
              <a:t>CMS Summit / Merge</a:t>
            </a:r>
          </a:p>
          <a:p>
            <a:pPr lvl="1"/>
            <a:r>
              <a:rPr lang="en-US" sz="1600" dirty="0" smtClean="0"/>
              <a:t>September 14-16, 2018</a:t>
            </a:r>
          </a:p>
          <a:p>
            <a:pPr lvl="1"/>
            <a:r>
              <a:rPr lang="en-US" sz="1600" dirty="0" smtClean="0"/>
              <a:t>Lake Buena Vista, FL</a:t>
            </a:r>
          </a:p>
          <a:p>
            <a:r>
              <a:rPr lang="en-US" sz="2400" dirty="0" err="1" smtClean="0"/>
              <a:t>JoomlaDay</a:t>
            </a:r>
            <a:r>
              <a:rPr lang="en-US" sz="2400" dirty="0" smtClean="0"/>
              <a:t> </a:t>
            </a:r>
            <a:r>
              <a:rPr lang="en-US" sz="2400" dirty="0" err="1" smtClean="0"/>
              <a:t>Brasil</a:t>
            </a:r>
            <a:r>
              <a:rPr lang="en-US" sz="2400" dirty="0" smtClean="0"/>
              <a:t> 2018</a:t>
            </a:r>
          </a:p>
          <a:p>
            <a:pPr lvl="1"/>
            <a:r>
              <a:rPr lang="en-US" sz="2000" dirty="0" smtClean="0"/>
              <a:t>August 10-12, 2018</a:t>
            </a:r>
          </a:p>
          <a:p>
            <a:r>
              <a:rPr lang="en-US" sz="2400" dirty="0" err="1" smtClean="0"/>
              <a:t>JoomlaDay</a:t>
            </a:r>
            <a:r>
              <a:rPr lang="en-US" sz="2400" dirty="0" smtClean="0"/>
              <a:t> Austria 2009</a:t>
            </a:r>
          </a:p>
          <a:p>
            <a:pPr lvl="1"/>
            <a:r>
              <a:rPr lang="en-US" sz="2000" dirty="0" smtClean="0"/>
              <a:t>March 29-30, 2019</a:t>
            </a:r>
          </a:p>
          <a:p>
            <a:pPr lvl="1"/>
            <a:r>
              <a:rPr lang="en-US" sz="2000" dirty="0" smtClean="0"/>
              <a:t>Vienna, Austria</a:t>
            </a:r>
          </a:p>
          <a:p>
            <a:r>
              <a:rPr lang="en-US" sz="2000" b="1" dirty="0" smtClean="0">
                <a:solidFill>
                  <a:srgbClr val="0070C0"/>
                </a:solidFill>
              </a:rPr>
              <a:t>Many more</a:t>
            </a:r>
            <a:r>
              <a:rPr lang="en-US" sz="2000" b="1" dirty="0" smtClean="0">
                <a:solidFill>
                  <a:srgbClr val="0070C0"/>
                </a:solidFill>
              </a:rPr>
              <a:t>… work is in process for JUG events to be pulled into a common event resource! </a:t>
            </a:r>
            <a:endParaRPr lang="en-US" sz="2000" b="1" dirty="0" smtClean="0">
              <a:solidFill>
                <a:srgbClr val="0070C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248400"/>
            <a:ext cx="3200400" cy="304800"/>
          </a:xfrm>
        </p:spPr>
        <p:txBody>
          <a:bodyPr/>
          <a:lstStyle/>
          <a:p>
            <a:r>
              <a:rPr lang="en-US" altLang="en-US" dirty="0" smtClean="0"/>
              <a:t>7/23/2018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www.ursamajorconsulting.com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6E3DC-2A19-4880-956F-1DF3CE764D99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7" name="Rectangle 6"/>
          <p:cNvSpPr/>
          <p:nvPr/>
        </p:nvSpPr>
        <p:spPr>
          <a:xfrm>
            <a:off x="5715000" y="2971800"/>
            <a:ext cx="3200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https://community.joomla.org/events/joomladays.html</a:t>
            </a:r>
          </a:p>
        </p:txBody>
      </p:sp>
    </p:spTree>
    <p:extLst>
      <p:ext uri="{BB962C8B-B14F-4D97-AF65-F5344CB8AC3E}">
        <p14:creationId xmlns:p14="http://schemas.microsoft.com/office/powerpoint/2010/main" val="62142894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2971800"/>
            <a:ext cx="7772400" cy="1362075"/>
          </a:xfrm>
        </p:spPr>
        <p:txBody>
          <a:bodyPr/>
          <a:lstStyle/>
          <a:p>
            <a:r>
              <a:rPr lang="en-US" dirty="0" smtClean="0"/>
              <a:t>Joomla! Forms Extensions</a:t>
            </a:r>
            <a:br>
              <a:rPr lang="en-US" dirty="0" smtClean="0"/>
            </a:br>
            <a:r>
              <a:rPr lang="en-US" sz="2800" i="1" dirty="0" smtClean="0">
                <a:latin typeface="+mn-lt"/>
              </a:rPr>
              <a:t>with a focus on RS Forms pro</a:t>
            </a:r>
            <a:endParaRPr lang="en-US" sz="2800" i="1" dirty="0">
              <a:latin typeface="+mn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7/23/2018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www.ursamajorconsulting.com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6E3DC-2A19-4880-956F-1DF3CE764D99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4462346"/>
      </p:ext>
    </p:extLst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you want from Forms?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sz="2400" dirty="0" smtClean="0"/>
              <a:t>Simple contact forms </a:t>
            </a:r>
            <a:r>
              <a:rPr lang="en-US" sz="2400" dirty="0" smtClean="0">
                <a:sym typeface="Wingdings" panose="05000000000000000000" pitchFamily="2" charset="2"/>
              </a:rPr>
              <a:t> Contacts Tools</a:t>
            </a:r>
            <a:endParaRPr lang="en-US" sz="2400" dirty="0" smtClean="0"/>
          </a:p>
          <a:p>
            <a:pPr lvl="1"/>
            <a:r>
              <a:rPr lang="en-US" sz="2000" dirty="0"/>
              <a:t>Emails from form submissions</a:t>
            </a:r>
          </a:p>
          <a:p>
            <a:pPr>
              <a:buFont typeface="+mj-lt"/>
              <a:buAutoNum type="arabicPeriod"/>
            </a:pPr>
            <a:r>
              <a:rPr lang="en-US" sz="2400" dirty="0" smtClean="0"/>
              <a:t>More complex forms </a:t>
            </a:r>
            <a:r>
              <a:rPr lang="en-US" sz="2400" dirty="0" smtClean="0">
                <a:sym typeface="Wingdings" panose="05000000000000000000" pitchFamily="2" charset="2"/>
              </a:rPr>
              <a:t> Forms Tools</a:t>
            </a:r>
            <a:endParaRPr lang="en-US" sz="2400" dirty="0" smtClean="0"/>
          </a:p>
          <a:p>
            <a:pPr lvl="1"/>
            <a:r>
              <a:rPr lang="en-US" sz="2000" dirty="0" smtClean="0"/>
              <a:t>Complex, multipage forms with decision logic</a:t>
            </a:r>
          </a:p>
          <a:p>
            <a:pPr lvl="1"/>
            <a:r>
              <a:rPr lang="en-US" sz="2000" dirty="0"/>
              <a:t>Stored data you can </a:t>
            </a:r>
            <a:r>
              <a:rPr lang="en-US" sz="2000" dirty="0" smtClean="0"/>
              <a:t>access</a:t>
            </a:r>
          </a:p>
          <a:p>
            <a:pPr lvl="1"/>
            <a:r>
              <a:rPr lang="en-US" sz="2000" dirty="0" smtClean="0"/>
              <a:t>Email attachments (e.g., resumes)</a:t>
            </a:r>
          </a:p>
          <a:p>
            <a:pPr>
              <a:buFont typeface="+mj-lt"/>
              <a:buAutoNum type="arabicPeriod"/>
            </a:pPr>
            <a:r>
              <a:rPr lang="en-US" sz="2400" dirty="0" smtClean="0"/>
              <a:t>Special-purpose forms </a:t>
            </a:r>
            <a:r>
              <a:rPr lang="en-US" sz="2400" dirty="0" smtClean="0">
                <a:sym typeface="Wingdings" panose="05000000000000000000" pitchFamily="2" charset="2"/>
              </a:rPr>
              <a:t> Forms Plus </a:t>
            </a:r>
            <a:endParaRPr lang="en-US" sz="2400" dirty="0" smtClean="0"/>
          </a:p>
          <a:p>
            <a:pPr lvl="1"/>
            <a:r>
              <a:rPr lang="en-US" sz="2000" dirty="0" smtClean="0"/>
              <a:t>Event registrations</a:t>
            </a:r>
          </a:p>
          <a:p>
            <a:pPr lvl="1"/>
            <a:r>
              <a:rPr lang="en-US" sz="2000" dirty="0" smtClean="0"/>
              <a:t>Directory Updates or other data editable by users</a:t>
            </a:r>
          </a:p>
          <a:p>
            <a:pPr lvl="1"/>
            <a:r>
              <a:rPr lang="en-US" sz="2000" dirty="0" smtClean="0"/>
              <a:t>Documents (e.g., resumes)</a:t>
            </a:r>
          </a:p>
          <a:p>
            <a:pPr lvl="1"/>
            <a:r>
              <a:rPr lang="en-US" sz="2000" dirty="0" smtClean="0"/>
              <a:t>E-Commerce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7/23/2018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www.ursamajorconsulting.com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F0902-057E-4A91-B9D3-FA75E8BB2901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0182893"/>
      </p:ext>
    </p:extLst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Membership Websites - October 2014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Membership Websites - October 2014</Template>
  <TotalTime>23555</TotalTime>
  <Words>1259</Words>
  <Application>Microsoft Office PowerPoint</Application>
  <PresentationFormat>On-screen Show (4:3)</PresentationFormat>
  <Paragraphs>264</Paragraphs>
  <Slides>32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Membership Websites - October 2014</vt:lpstr>
      <vt:lpstr>Joomla! Forms Extensions</vt:lpstr>
      <vt:lpstr>Agenda</vt:lpstr>
      <vt:lpstr>Joomla! 3.8.9/10 News</vt:lpstr>
      <vt:lpstr>Joomla! 3.9 and 3.11</vt:lpstr>
      <vt:lpstr>Joomla! 4.0</vt:lpstr>
      <vt:lpstr>Upcoming NoVA JUG events</vt:lpstr>
      <vt:lpstr>Other Upcoming Joomla Events</vt:lpstr>
      <vt:lpstr>Joomla! Forms Extensions with a focus on RS Forms pro</vt:lpstr>
      <vt:lpstr>What do you want from Forms?</vt:lpstr>
      <vt:lpstr>Contact Forms</vt:lpstr>
      <vt:lpstr>Forms Tools (1)</vt:lpstr>
      <vt:lpstr>Forms Tools (2)</vt:lpstr>
      <vt:lpstr>Forms Tools (3) Chronoforms</vt:lpstr>
      <vt:lpstr>Forms Tools (4) Breezing Forms</vt:lpstr>
      <vt:lpstr>RSForms!Pro Demos</vt:lpstr>
      <vt:lpstr>RSFormsPro! Backend</vt:lpstr>
      <vt:lpstr>RSFormsPro! Backend – Manage Forms </vt:lpstr>
      <vt:lpstr>RSFormsPro! Backend – Contact Form</vt:lpstr>
      <vt:lpstr>RSFormsPro! Backend - Validations</vt:lpstr>
      <vt:lpstr>RSFormsPro! Backend –Layout</vt:lpstr>
      <vt:lpstr>RSFormsPro! Backend –Layout – Multi-page forms</vt:lpstr>
      <vt:lpstr>RSFormsPro! Backend –Submission</vt:lpstr>
      <vt:lpstr>RSFormsPro! Backend –Emails</vt:lpstr>
      <vt:lpstr>RSForms!Pro – Manage Submissions</vt:lpstr>
      <vt:lpstr>RSForms!Pro – Exports</vt:lpstr>
      <vt:lpstr>RSForms!Pro – Directories</vt:lpstr>
      <vt:lpstr>RSForms Pro - Recaptcha v2</vt:lpstr>
      <vt:lpstr>RSForms Pro – Backup / Restore</vt:lpstr>
      <vt:lpstr>Chronoforms - Fields </vt:lpstr>
      <vt:lpstr>Chronoforms - Events</vt:lpstr>
      <vt:lpstr>Chronoforms - Customization</vt:lpstr>
      <vt:lpstr>Discussion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Membership Websites</dc:title>
  <dc:creator>Dorothy</dc:creator>
  <cp:lastModifiedBy>Dorothy</cp:lastModifiedBy>
  <cp:revision>79</cp:revision>
  <dcterms:created xsi:type="dcterms:W3CDTF">2016-04-12T14:58:07Z</dcterms:created>
  <dcterms:modified xsi:type="dcterms:W3CDTF">2018-07-23T13:42:06Z</dcterms:modified>
</cp:coreProperties>
</file>