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34"/>
  </p:notesMasterIdLst>
  <p:sldIdLst>
    <p:sldId id="256" r:id="rId2"/>
    <p:sldId id="269" r:id="rId3"/>
    <p:sldId id="324" r:id="rId4"/>
    <p:sldId id="328" r:id="rId5"/>
    <p:sldId id="330" r:id="rId6"/>
    <p:sldId id="305" r:id="rId7"/>
    <p:sldId id="304" r:id="rId8"/>
    <p:sldId id="329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40" r:id="rId17"/>
    <p:sldId id="342" r:id="rId18"/>
    <p:sldId id="339" r:id="rId19"/>
    <p:sldId id="341" r:id="rId20"/>
    <p:sldId id="343" r:id="rId21"/>
    <p:sldId id="346" r:id="rId22"/>
    <p:sldId id="344" r:id="rId23"/>
    <p:sldId id="345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296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39" autoAdjust="0"/>
  </p:normalViewPr>
  <p:slideViewPr>
    <p:cSldViewPr>
      <p:cViewPr varScale="1">
        <p:scale>
          <a:sx n="99" d="100"/>
          <a:sy n="99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22302B2-E589-4451-B8E3-E5C2B8BF1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099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0D1FF-3F72-4218-8195-83D5E26FF02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29949-9ACC-4D27-8B75-569E4C76A58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ECEA55-058A-46AD-BF12-A2F8B0D2AC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F4A9B-A3E4-4988-AFBF-6C174FACAB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166963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AE683-B427-471D-BF61-93E8CB594E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676152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9CB90920-C276-4978-B1F8-D93DE09E0E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21598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6E3DC-2A19-4880-956F-1DF3CE764D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2949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F0902-057E-4A91-B9D3-FA75E8BB29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79250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D8C54-A43C-4A85-A52B-7A2F0F8722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44870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F8D9D-E9C6-4714-94D2-B97A91C99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919520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6F021-C47B-4345-8326-1F1182A04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05963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FD0E1-F3AE-420D-B457-37FB5674A3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27091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68B80-37BE-4EAD-9427-07A0D8F41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73378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24E4B-B32A-41C7-8AAE-5936BA8005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94145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DB44566-DA9A-44A8-B6C8-3A141720E5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firsching@ursamajorconsulti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xtensions.joomla.org/extension/shack-form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xtensions.joomla.org/extension/contacts-and-feedback/forms/breezing-forms/?com_jed_review_661_limitstart=1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emp.novahss.org/about-the-roommate-i-match-service/roommates" TargetMode="External"/><Relationship Id="rId2" Type="http://schemas.openxmlformats.org/officeDocument/2006/relationships/hyperlink" Target="http://temp.novahss.org/home/contact-us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joomla.com/video-tutorials/rsformpro/ep-82-rsformpros-submissions-directory-feature.html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gazine.joomla.org/item/3331-secure-all-the-things-joomla-security-team-sprint-cologne-may-201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Joomla! Forms Extensions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Northern Virginia Joomla Users Group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July 23, 2018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Dorothy Firsching, Ursa Major Consulting, LLC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dfirsching@ursamajorconsulting.com</a:t>
            </a:r>
            <a:r>
              <a:rPr lang="en-US" altLang="en-US" sz="2000" dirty="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No Form at all</a:t>
            </a:r>
          </a:p>
          <a:p>
            <a:pPr marL="952500" lvl="1" indent="-514350"/>
            <a:r>
              <a:rPr lang="en-US" sz="1600" dirty="0" smtClean="0"/>
              <a:t>Just make a contact page and provide address, phone number, email address, etc</a:t>
            </a:r>
            <a:r>
              <a:rPr lang="en-US" sz="1600" dirty="0"/>
              <a:t>.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Joomla! built-in Contacts component</a:t>
            </a:r>
          </a:p>
          <a:p>
            <a:pPr lvl="1"/>
            <a:r>
              <a:rPr lang="en-US" sz="1600" dirty="0" smtClean="0"/>
              <a:t>Now has a few more options than before, but fields and styling used to be quite limited</a:t>
            </a:r>
          </a:p>
          <a:p>
            <a:pPr lvl="1"/>
            <a:r>
              <a:rPr lang="en-US" sz="1600" dirty="0" smtClean="0"/>
              <a:t>You will want to add a captcha – e.g., </a:t>
            </a:r>
            <a:r>
              <a:rPr lang="en-US" sz="1600" dirty="0" err="1" smtClean="0"/>
              <a:t>Recaptcha</a:t>
            </a:r>
            <a:r>
              <a:rPr lang="en-US" sz="1600" dirty="0" smtClean="0"/>
              <a:t> v2</a:t>
            </a:r>
          </a:p>
          <a:p>
            <a:pPr lvl="1"/>
            <a:r>
              <a:rPr lang="en-US" sz="1600" dirty="0" smtClean="0"/>
              <a:t>Receive emails without revealing the email address to bots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Joomla! Contacts extension you select and install</a:t>
            </a:r>
          </a:p>
          <a:p>
            <a:pPr marL="952500" lvl="1" indent="-514350"/>
            <a:r>
              <a:rPr lang="en-US" sz="1600" dirty="0"/>
              <a:t>See the Joomla! Extensions Directory and search for contact </a:t>
            </a:r>
            <a:r>
              <a:rPr lang="en-US" sz="1600" dirty="0" smtClean="0"/>
              <a:t>forms</a:t>
            </a:r>
          </a:p>
          <a:p>
            <a:pPr marL="952500" lvl="1" indent="-514350"/>
            <a:r>
              <a:rPr lang="en-US" sz="1600" dirty="0" smtClean="0"/>
              <a:t>Many are free, e.g., </a:t>
            </a:r>
            <a:r>
              <a:rPr lang="en-US" sz="1600" dirty="0" err="1" smtClean="0"/>
              <a:t>RSContact</a:t>
            </a:r>
            <a:r>
              <a:rPr lang="en-US" sz="1600" dirty="0" smtClean="0"/>
              <a:t>, </a:t>
            </a:r>
            <a:r>
              <a:rPr lang="en-US" sz="1600" dirty="0" err="1" smtClean="0"/>
              <a:t>FlexiContact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Any Joomla! Forms Component</a:t>
            </a:r>
          </a:p>
          <a:p>
            <a:pPr marL="952500" lvl="1" indent="-514350"/>
            <a:r>
              <a:rPr lang="en-US" sz="1600" dirty="0" smtClean="0"/>
              <a:t>More flexibility</a:t>
            </a:r>
          </a:p>
          <a:p>
            <a:pPr marL="952500" lvl="1" indent="-514350"/>
            <a:r>
              <a:rPr lang="en-US" sz="1600" dirty="0" smtClean="0"/>
              <a:t>Receive emails, but perhaps send multiple emails to different people or save the information in the database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561322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Tools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267200"/>
          </a:xfrm>
        </p:spPr>
        <p:txBody>
          <a:bodyPr/>
          <a:lstStyle/>
          <a:p>
            <a:r>
              <a:rPr lang="en-US" sz="1800" dirty="0" err="1" smtClean="0"/>
              <a:t>RSForm!Pro</a:t>
            </a:r>
            <a:r>
              <a:rPr lang="en-US" sz="1800" dirty="0" smtClean="0"/>
              <a:t> – I’ve used extensively</a:t>
            </a:r>
          </a:p>
          <a:p>
            <a:pPr lvl="1"/>
            <a:r>
              <a:rPr lang="en-US" sz="1600" dirty="0"/>
              <a:t>Multiple types of fields and validations</a:t>
            </a:r>
          </a:p>
          <a:p>
            <a:pPr lvl="1"/>
            <a:r>
              <a:rPr lang="en-US" sz="1600" dirty="0" smtClean="0"/>
              <a:t>Multiple responsive layouts</a:t>
            </a:r>
          </a:p>
          <a:p>
            <a:pPr lvl="1"/>
            <a:r>
              <a:rPr lang="en-US" sz="1600" dirty="0" smtClean="0"/>
              <a:t>Unlimited Emails </a:t>
            </a:r>
          </a:p>
          <a:p>
            <a:pPr lvl="1"/>
            <a:r>
              <a:rPr lang="en-US" sz="1600" dirty="0" smtClean="0"/>
              <a:t>Captcha / </a:t>
            </a:r>
            <a:r>
              <a:rPr lang="en-US" sz="1600" dirty="0" err="1" smtClean="0"/>
              <a:t>Recaptcha</a:t>
            </a:r>
            <a:endParaRPr lang="en-US" sz="1600" dirty="0" smtClean="0"/>
          </a:p>
          <a:p>
            <a:pPr lvl="1"/>
            <a:r>
              <a:rPr lang="en-US" sz="1600" dirty="0" smtClean="0"/>
              <a:t>Conditional Fields, calculations</a:t>
            </a:r>
          </a:p>
          <a:p>
            <a:pPr lvl="1"/>
            <a:r>
              <a:rPr lang="en-US" sz="1600" dirty="0" smtClean="0"/>
              <a:t>Can customize with </a:t>
            </a:r>
            <a:r>
              <a:rPr lang="en-US" sz="1600" dirty="0" err="1" smtClean="0"/>
              <a:t>css</a:t>
            </a:r>
            <a:r>
              <a:rPr lang="en-US" sz="1600" dirty="0" smtClean="0"/>
              <a:t>, </a:t>
            </a:r>
            <a:r>
              <a:rPr lang="en-US" sz="1600" dirty="0" err="1" smtClean="0"/>
              <a:t>js</a:t>
            </a:r>
            <a:r>
              <a:rPr lang="en-US" sz="1600" dirty="0" smtClean="0"/>
              <a:t>, code</a:t>
            </a:r>
          </a:p>
          <a:p>
            <a:pPr lvl="1"/>
            <a:r>
              <a:rPr lang="en-US" sz="1600" dirty="0" smtClean="0"/>
              <a:t>Store data in database, easy to export to multiple formats</a:t>
            </a:r>
          </a:p>
          <a:p>
            <a:pPr lvl="1"/>
            <a:r>
              <a:rPr lang="en-US" sz="1600" dirty="0" smtClean="0"/>
              <a:t>As form page, embed in module or article</a:t>
            </a:r>
          </a:p>
          <a:p>
            <a:pPr>
              <a:buFont typeface="Wingdings"/>
              <a:buChar char="à"/>
            </a:pPr>
            <a:r>
              <a:rPr lang="en-US" sz="1600" dirty="0" smtClean="0">
                <a:sym typeface="Wingdings" panose="05000000000000000000" pitchFamily="2" charset="2"/>
              </a:rPr>
              <a:t>Handles most of your “forms” needs</a:t>
            </a:r>
          </a:p>
          <a:p>
            <a:pPr>
              <a:buFont typeface="Wingdings"/>
              <a:buChar char="à"/>
            </a:pPr>
            <a:r>
              <a:rPr lang="en-US" sz="1600" dirty="0" smtClean="0">
                <a:sym typeface="Wingdings" panose="05000000000000000000" pitchFamily="2" charset="2"/>
              </a:rPr>
              <a:t>$20 for a single website, $100 for unlimited websites for one year </a:t>
            </a:r>
            <a:r>
              <a:rPr lang="en-US" sz="1600" dirty="0">
                <a:sym typeface="Wingdings" panose="05000000000000000000" pitchFamily="2" charset="2"/>
              </a:rPr>
              <a:t>of </a:t>
            </a:r>
            <a:r>
              <a:rPr lang="en-US" sz="1600" dirty="0" smtClean="0">
                <a:sym typeface="Wingdings" panose="05000000000000000000" pitchFamily="2" charset="2"/>
              </a:rPr>
              <a:t>support</a:t>
            </a:r>
          </a:p>
          <a:p>
            <a:pPr>
              <a:buFont typeface="Wingdings"/>
              <a:buChar char="à"/>
            </a:pPr>
            <a:r>
              <a:rPr lang="en-US" sz="1600" dirty="0" smtClean="0">
                <a:sym typeface="Wingdings" panose="05000000000000000000" pitchFamily="2" charset="2"/>
              </a:rPr>
              <a:t>https</a:t>
            </a:r>
            <a:r>
              <a:rPr lang="en-US" sz="1600" dirty="0">
                <a:sym typeface="Wingdings" panose="05000000000000000000" pitchFamily="2" charset="2"/>
              </a:rPr>
              <a:t>://extensions.joomla.org/extension/rsform-pro/</a:t>
            </a:r>
            <a:endParaRPr lang="en-US" sz="1600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r>
              <a:rPr lang="en-US" sz="1600" dirty="0" smtClean="0">
                <a:sym typeface="Wingdings" panose="05000000000000000000" pitchFamily="2" charset="2"/>
              </a:rPr>
              <a:t>Plugins for Authorize.net, SMS notification, </a:t>
            </a:r>
            <a:r>
              <a:rPr lang="en-US" sz="1600" dirty="0">
                <a:sym typeface="Wingdings" panose="05000000000000000000" pitchFamily="2" charset="2"/>
              </a:rPr>
              <a:t>etc. ($)</a:t>
            </a:r>
          </a:p>
          <a:p>
            <a:pPr>
              <a:buFont typeface="Wingdings"/>
              <a:buChar char="à"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112844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Tools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Shack Forms – </a:t>
            </a:r>
            <a:r>
              <a:rPr lang="en-US" sz="2800" dirty="0" err="1" smtClean="0"/>
              <a:t>Joomlashack</a:t>
            </a:r>
            <a:endParaRPr lang="en-US" sz="2800" dirty="0" smtClean="0"/>
          </a:p>
          <a:p>
            <a:pPr lvl="1"/>
            <a:r>
              <a:rPr lang="en-US" sz="2400" dirty="0" smtClean="0"/>
              <a:t>Probably good, have not used</a:t>
            </a:r>
          </a:p>
          <a:p>
            <a:pPr lvl="1"/>
            <a:r>
              <a:rPr lang="en-US" sz="2400" dirty="0" smtClean="0"/>
              <a:t>Multiple types of fields</a:t>
            </a:r>
          </a:p>
          <a:p>
            <a:pPr lvl="1"/>
            <a:r>
              <a:rPr lang="en-US" sz="2400" dirty="0" smtClean="0"/>
              <a:t>Integration with </a:t>
            </a:r>
            <a:r>
              <a:rPr lang="en-US" sz="2400" dirty="0" err="1" smtClean="0"/>
              <a:t>Acymailing</a:t>
            </a:r>
            <a:r>
              <a:rPr lang="en-US" sz="2400" dirty="0" smtClean="0"/>
              <a:t>, </a:t>
            </a:r>
            <a:r>
              <a:rPr lang="en-US" sz="2400" dirty="0" err="1" smtClean="0"/>
              <a:t>MailChimp</a:t>
            </a:r>
            <a:r>
              <a:rPr lang="en-US" sz="2400" dirty="0" smtClean="0"/>
              <a:t>, etc.</a:t>
            </a:r>
          </a:p>
          <a:p>
            <a:pPr lvl="1"/>
            <a:r>
              <a:rPr lang="en-US" sz="2400" dirty="0" smtClean="0"/>
              <a:t>Email attachments</a:t>
            </a:r>
          </a:p>
          <a:p>
            <a:r>
              <a:rPr lang="en-US" sz="2800" dirty="0" smtClean="0"/>
              <a:t>$29 for 6 months, $39 for 12 months, probably for unlimited sites</a:t>
            </a:r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https://extensions.joomla.org/extension/shack-forms</a:t>
            </a:r>
            <a:r>
              <a:rPr lang="en-US" sz="2800" dirty="0" smtClean="0">
                <a:hlinkClick r:id="rId2"/>
              </a:rPr>
              <a:t>/</a:t>
            </a:r>
            <a:r>
              <a:rPr lang="en-US" sz="2800" dirty="0" smtClean="0"/>
              <a:t> 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68876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Tools (3) Chronoforms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267200"/>
          </a:xfrm>
        </p:spPr>
        <p:txBody>
          <a:bodyPr/>
          <a:lstStyle/>
          <a:p>
            <a:r>
              <a:rPr lang="en-US" sz="1600" dirty="0" smtClean="0"/>
              <a:t>Free Version and Paid Full Version (used to be free, except to remove their tagline); reviews say it’s the most flexible</a:t>
            </a:r>
          </a:p>
          <a:p>
            <a:r>
              <a:rPr lang="en-US" sz="1600" dirty="0" smtClean="0"/>
              <a:t>Now supported as V6, V5, and v4 (been around for 10 years)</a:t>
            </a:r>
          </a:p>
          <a:p>
            <a:r>
              <a:rPr lang="en-US" sz="1600" dirty="0" smtClean="0"/>
              <a:t>I used to use it a lot, through v5</a:t>
            </a:r>
          </a:p>
          <a:p>
            <a:pPr lvl="1"/>
            <a:r>
              <a:rPr lang="en-US" sz="1400" dirty="0" smtClean="0"/>
              <a:t>Can do many kinds of fields and validations</a:t>
            </a:r>
          </a:p>
          <a:p>
            <a:pPr lvl="1"/>
            <a:r>
              <a:rPr lang="en-US" sz="1400" dirty="0" smtClean="0"/>
              <a:t>Can do complex multipage forms with logic, customizable</a:t>
            </a:r>
          </a:p>
          <a:p>
            <a:pPr lvl="1"/>
            <a:r>
              <a:rPr lang="en-US" sz="1400" dirty="0" smtClean="0"/>
              <a:t>Can manage permissions by field (Not sure </a:t>
            </a:r>
            <a:r>
              <a:rPr lang="en-US" sz="1400" dirty="0" err="1" smtClean="0"/>
              <a:t>RSForms</a:t>
            </a:r>
            <a:r>
              <a:rPr lang="en-US" sz="1400" dirty="0" smtClean="0"/>
              <a:t> does this)</a:t>
            </a:r>
          </a:p>
          <a:p>
            <a:pPr lvl="1"/>
            <a:r>
              <a:rPr lang="en-US" sz="1400" dirty="0" smtClean="0"/>
              <a:t>Can accept digital signatures (Not sure </a:t>
            </a:r>
            <a:r>
              <a:rPr lang="en-US" sz="1400" dirty="0" err="1" smtClean="0"/>
              <a:t>RSForms</a:t>
            </a:r>
            <a:r>
              <a:rPr lang="en-US" sz="1400" dirty="0" smtClean="0"/>
              <a:t> does this)</a:t>
            </a:r>
          </a:p>
          <a:p>
            <a:pPr lvl="1"/>
            <a:r>
              <a:rPr lang="en-US" sz="1400" dirty="0" smtClean="0"/>
              <a:t>Can store in database, export in CSV</a:t>
            </a:r>
          </a:p>
          <a:p>
            <a:pPr lvl="1"/>
            <a:r>
              <a:rPr lang="en-US" sz="1400" dirty="0" smtClean="0"/>
              <a:t>Not particularly intuitive but does have a form generator function</a:t>
            </a:r>
          </a:p>
          <a:p>
            <a:pPr lvl="1"/>
            <a:r>
              <a:rPr lang="en-US" sz="1400" dirty="0" smtClean="0"/>
              <a:t>Supposedly can create pdf files and attach to emails but not sure this works well</a:t>
            </a:r>
          </a:p>
          <a:p>
            <a:pPr lvl="1"/>
            <a:r>
              <a:rPr lang="en-US" sz="1400" dirty="0" smtClean="0"/>
              <a:t>Captcha / </a:t>
            </a:r>
            <a:r>
              <a:rPr lang="en-US" sz="1400" dirty="0" err="1" smtClean="0"/>
              <a:t>reCaptcha</a:t>
            </a:r>
            <a:endParaRPr lang="en-US" sz="1400" dirty="0" smtClean="0"/>
          </a:p>
          <a:p>
            <a:pPr lvl="1"/>
            <a:r>
              <a:rPr lang="en-US" sz="1400" dirty="0" smtClean="0"/>
              <a:t>Connects to payment gateways, PayPal, </a:t>
            </a:r>
            <a:r>
              <a:rPr lang="en-US" sz="1400" dirty="0" err="1" smtClean="0"/>
              <a:t>Mailchimp</a:t>
            </a:r>
            <a:r>
              <a:rPr lang="en-US" sz="1400" dirty="0" smtClean="0"/>
              <a:t>, etc.</a:t>
            </a:r>
          </a:p>
          <a:p>
            <a:pPr marL="0" indent="0">
              <a:buNone/>
            </a:pPr>
            <a:r>
              <a:rPr lang="en-US" sz="1800" dirty="0" smtClean="0"/>
              <a:t>https</a:t>
            </a:r>
            <a:r>
              <a:rPr lang="en-US" sz="1800" dirty="0"/>
              <a:t>://extensions.joomla.org/extension/chronoforms/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515051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Tools (4) Breezing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Free and paid versions</a:t>
            </a:r>
          </a:p>
          <a:p>
            <a:pPr lvl="1"/>
            <a:r>
              <a:rPr lang="en-US" sz="1400" dirty="0" smtClean="0"/>
              <a:t>Supposedly now the only free form builder with “enterprise” features</a:t>
            </a:r>
          </a:p>
          <a:p>
            <a:pPr lvl="1"/>
            <a:r>
              <a:rPr lang="en-US" sz="1400" dirty="0" smtClean="0"/>
              <a:t>Three modes: Quick, easy, and classic</a:t>
            </a:r>
          </a:p>
          <a:p>
            <a:r>
              <a:rPr lang="en-US" sz="1600" dirty="0" smtClean="0"/>
              <a:t>Multiple form field types</a:t>
            </a:r>
          </a:p>
          <a:p>
            <a:r>
              <a:rPr lang="en-US" sz="1600" dirty="0" smtClean="0"/>
              <a:t>Multipage forms</a:t>
            </a:r>
          </a:p>
          <a:p>
            <a:r>
              <a:rPr lang="en-US" sz="1600" dirty="0" smtClean="0"/>
              <a:t>Simple email system, file attachments</a:t>
            </a:r>
          </a:p>
          <a:p>
            <a:r>
              <a:rPr lang="en-US" sz="1600" dirty="0" smtClean="0"/>
              <a:t>Database storage, CSV, PDF, XML export</a:t>
            </a:r>
          </a:p>
          <a:p>
            <a:r>
              <a:rPr lang="en-US" sz="1600" dirty="0" smtClean="0"/>
              <a:t>Dropbox integration</a:t>
            </a:r>
          </a:p>
          <a:p>
            <a:r>
              <a:rPr lang="en-US" sz="1600" dirty="0" err="1" smtClean="0"/>
              <a:t>Paypal</a:t>
            </a:r>
            <a:endParaRPr lang="en-US" sz="1600" dirty="0" smtClean="0"/>
          </a:p>
          <a:p>
            <a:r>
              <a:rPr lang="en-US" sz="1600" dirty="0" smtClean="0"/>
              <a:t>E-Commerce integration for orders, Captcha</a:t>
            </a:r>
          </a:p>
          <a:p>
            <a:r>
              <a:rPr lang="en-US" sz="1600" dirty="0" err="1" smtClean="0"/>
              <a:t>SalesForce</a:t>
            </a:r>
            <a:r>
              <a:rPr lang="en-US" sz="1600" dirty="0" smtClean="0"/>
              <a:t> CRM integration</a:t>
            </a:r>
          </a:p>
          <a:p>
            <a:pPr>
              <a:buFont typeface="Wingdings"/>
              <a:buChar char="à"/>
            </a:pPr>
            <a:r>
              <a:rPr lang="en-US" sz="1600" dirty="0" smtClean="0">
                <a:sym typeface="Wingdings" panose="05000000000000000000" pitchFamily="2" charset="2"/>
              </a:rPr>
              <a:t>Pro is $39.99 / 6 months, $99/1 year; not sure what is left out in free version!  Try it!</a:t>
            </a:r>
          </a:p>
          <a:p>
            <a:pPr>
              <a:buFont typeface="Wingdings"/>
              <a:buChar char="à"/>
            </a:pPr>
            <a:r>
              <a:rPr lang="en-US" sz="1600" dirty="0">
                <a:hlinkClick r:id="rId2"/>
              </a:rPr>
              <a:t>https://extensions.joomla.org/extension/contacts-and-feedback/forms/breezing-forms/?</a:t>
            </a:r>
            <a:r>
              <a:rPr lang="en-US" sz="1600" dirty="0" smtClean="0">
                <a:hlinkClick r:id="rId2"/>
              </a:rPr>
              <a:t>com_jed_review_661_limitstart=10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992536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RSForms!Pro</a:t>
            </a:r>
            <a:r>
              <a:rPr lang="en-US" dirty="0" smtClean="0"/>
              <a:t>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Contact Form</a:t>
            </a:r>
          </a:p>
          <a:p>
            <a:pPr lvl="1"/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temp.novahss.org/home/contact-us</a:t>
            </a:r>
            <a:endParaRPr lang="en-US" sz="2000" dirty="0" smtClean="0"/>
          </a:p>
          <a:p>
            <a:r>
              <a:rPr lang="en-US" dirty="0" smtClean="0"/>
              <a:t>Roommate Match Form (much more complex)</a:t>
            </a:r>
          </a:p>
          <a:p>
            <a:pPr lvl="1"/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temp.novahss.org/about-the-roommate-i-match-service/roommates</a:t>
            </a:r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Contact Form: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3886200" cy="318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945898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457200"/>
          </a:xfrm>
        </p:spPr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80391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33318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 – Manage Forms </a:t>
            </a:r>
            <a:endParaRPr lang="en-US" sz="3200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836407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0508132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457200"/>
          </a:xfrm>
        </p:spPr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 – Contact Form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Form – Form Fields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7662"/>
            <a:ext cx="8305800" cy="5468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878224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457200"/>
          </a:xfrm>
        </p:spPr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 - Validations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19</a:t>
            </a:fld>
            <a:endParaRPr lang="en-US" altLang="en-US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14400"/>
            <a:ext cx="6048375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1" y="2133600"/>
            <a:ext cx="1981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LOTS of </a:t>
            </a:r>
          </a:p>
          <a:p>
            <a:r>
              <a:rPr lang="en-US" dirty="0" smtClean="0"/>
              <a:t>Validation for </a:t>
            </a:r>
          </a:p>
          <a:p>
            <a:r>
              <a:rPr lang="en-US" dirty="0" smtClean="0"/>
              <a:t>Each field type!</a:t>
            </a:r>
          </a:p>
          <a:p>
            <a:endParaRPr lang="en-US" dirty="0"/>
          </a:p>
          <a:p>
            <a:r>
              <a:rPr lang="en-US" dirty="0" smtClean="0"/>
              <a:t>Installs with example forms.</a:t>
            </a:r>
          </a:p>
          <a:p>
            <a:endParaRPr lang="en-US" dirty="0"/>
          </a:p>
          <a:p>
            <a:r>
              <a:rPr lang="en-US" dirty="0" smtClean="0"/>
              <a:t>Option for Ajax validation as well!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26975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3046-1F13-42C6-A958-695764FB20B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Joomla! News and Plans</a:t>
            </a:r>
          </a:p>
          <a:p>
            <a:pPr lvl="1"/>
            <a:r>
              <a:rPr lang="en-US" altLang="en-US" dirty="0" smtClean="0"/>
              <a:t>Joomla! Updates</a:t>
            </a:r>
          </a:p>
          <a:p>
            <a:pPr lvl="1"/>
            <a:r>
              <a:rPr lang="en-US" altLang="en-US" dirty="0" smtClean="0"/>
              <a:t>Our JUG</a:t>
            </a:r>
          </a:p>
          <a:p>
            <a:r>
              <a:rPr lang="en-US" altLang="en-US" dirty="0" smtClean="0"/>
              <a:t>Forms Extensions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457200"/>
          </a:xfrm>
        </p:spPr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 –Layout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20</a:t>
            </a:fld>
            <a:endParaRPr lang="en-US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72034"/>
            <a:ext cx="7119257" cy="119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88437"/>
            <a:ext cx="5729287" cy="3960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24600" y="17526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Plus – enter CSS, </a:t>
            </a:r>
            <a:r>
              <a:rPr lang="en-US" dirty="0" err="1" smtClean="0"/>
              <a:t>Javascript</a:t>
            </a:r>
            <a:r>
              <a:rPr lang="en-US" dirty="0" smtClean="0"/>
              <a:t> and PHP scripts as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44104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88" y="769049"/>
            <a:ext cx="8001000" cy="457200"/>
          </a:xfrm>
        </p:spPr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 –Layout – Multi-page forms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204913"/>
            <a:ext cx="8029575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187839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457200"/>
          </a:xfrm>
        </p:spPr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 –Submission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7610475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173441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457200"/>
          </a:xfrm>
        </p:spPr>
        <p:txBody>
          <a:bodyPr/>
          <a:lstStyle/>
          <a:p>
            <a:r>
              <a:rPr lang="en-US" sz="3200" dirty="0" err="1" smtClean="0"/>
              <a:t>RSFormsPro</a:t>
            </a:r>
            <a:r>
              <a:rPr lang="en-US" sz="3200" dirty="0" smtClean="0"/>
              <a:t>! Backend –Emails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04" y="742092"/>
            <a:ext cx="7858125" cy="543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672303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RSForms!Pro</a:t>
            </a:r>
            <a:r>
              <a:rPr lang="en-US" sz="3200" dirty="0" smtClean="0"/>
              <a:t> – Manage Submissions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24</a:t>
            </a:fld>
            <a:endParaRPr lang="en-US" altLang="en-US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26" y="1524000"/>
            <a:ext cx="8201025" cy="4083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806933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RSForms!Pro</a:t>
            </a:r>
            <a:r>
              <a:rPr lang="en-US" sz="3200" dirty="0" smtClean="0"/>
              <a:t> – Exports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78" y="1752599"/>
            <a:ext cx="79533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64" y="3668094"/>
            <a:ext cx="8162926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3768" y="3298762"/>
            <a:ext cx="7870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mappings to database tables, if you know what you’re doing: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764" y="4957079"/>
            <a:ext cx="5338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(silent) posts to other locations (URLs)!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13489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RSForms!Pro</a:t>
            </a:r>
            <a:r>
              <a:rPr lang="en-US" sz="3200" dirty="0" smtClean="0"/>
              <a:t> – Directories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091" y="1727737"/>
            <a:ext cx="5486400" cy="4328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5800" y="1778437"/>
            <a:ext cx="2819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Supports users editing their own submissions, and essentially building directories!</a:t>
            </a:r>
          </a:p>
          <a:p>
            <a:endParaRPr lang="en-US" dirty="0"/>
          </a:p>
          <a:p>
            <a:r>
              <a:rPr lang="en-US" dirty="0" smtClean="0"/>
              <a:t>Control by field what is editable.</a:t>
            </a:r>
          </a:p>
          <a:p>
            <a:endParaRPr lang="en-US" dirty="0" smtClean="0"/>
          </a:p>
          <a:p>
            <a:r>
              <a:rPr lang="en-US" dirty="0" smtClean="0"/>
              <a:t>Create menu items.</a:t>
            </a:r>
          </a:p>
          <a:p>
            <a:r>
              <a:rPr lang="en-US" dirty="0" smtClean="0"/>
              <a:t>Tutorial video:</a:t>
            </a:r>
            <a:br>
              <a:rPr lang="en-US" dirty="0" smtClean="0"/>
            </a:br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www.rsjoomla.com/video-tutorials/rsformpro/ep-82-rsformpros-submissions-directory-feature.html</a:t>
            </a:r>
            <a:r>
              <a:rPr lang="en-US" sz="1400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56205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RSForms</a:t>
            </a:r>
            <a:r>
              <a:rPr lang="en-US" dirty="0" smtClean="0"/>
              <a:t> Pro - </a:t>
            </a:r>
            <a:r>
              <a:rPr lang="en-US" dirty="0" err="1" smtClean="0"/>
              <a:t>Recaptcha</a:t>
            </a:r>
            <a:r>
              <a:rPr lang="en-US" dirty="0" smtClean="0"/>
              <a:t> v2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27</a:t>
            </a:fld>
            <a:endParaRPr lang="en-US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1843088"/>
            <a:ext cx="753427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02680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RSForms</a:t>
            </a:r>
            <a:r>
              <a:rPr lang="en-US" dirty="0" smtClean="0"/>
              <a:t> Pro – Backup / Restore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 forms and restore to move between systems, e.g., test to live</a:t>
            </a:r>
          </a:p>
          <a:p>
            <a:r>
              <a:rPr lang="en-US" dirty="0" smtClean="0"/>
              <a:t>Include submissions or just the form</a:t>
            </a:r>
          </a:p>
          <a:p>
            <a:r>
              <a:rPr lang="en-US" dirty="0" smtClean="0"/>
              <a:t>Overwrite existing forms or not; keep form IDs from backup or not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838403"/>
      </p:ext>
    </p:extLst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Chronoforms - Fields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29</a:t>
            </a:fld>
            <a:endParaRPr lang="en-US" alt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310649"/>
            <a:ext cx="8001000" cy="3151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184249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3.8.9/10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3.8.9 fixed 2 low priority security vulnerabilities and several bugs, including the fatal error in the random image module</a:t>
            </a:r>
          </a:p>
          <a:p>
            <a:r>
              <a:rPr lang="en-US" sz="2000" dirty="0" smtClean="0"/>
              <a:t>3.8.10 fixed one bug which affects Windows Servers, so be sure to go right to 3.8.10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583906"/>
      </p:ext>
    </p:extLst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Chronoforms - Events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30</a:t>
            </a:fld>
            <a:endParaRPr lang="en-US" alt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52600"/>
            <a:ext cx="622429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2133600"/>
            <a:ext cx="152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Lots of control, but for complex forms, more </a:t>
            </a:r>
            <a:r>
              <a:rPr lang="en-US" dirty="0" err="1" smtClean="0"/>
              <a:t>challengingthan</a:t>
            </a:r>
            <a:r>
              <a:rPr lang="en-US" dirty="0" smtClean="0"/>
              <a:t> RS Forms Pro.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59141"/>
      </p:ext>
    </p:extLst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Chronoforms - Customization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31</a:t>
            </a:fld>
            <a:endParaRPr lang="en-US" alt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7781867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582610"/>
      </p:ext>
    </p:extLst>
  </p:cSld>
  <p:clrMapOvr>
    <a:masterClrMapping/>
  </p:clrMapOvr>
  <p:transition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9903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3.9 and 3.11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Joomla 3.9: Privacy Features for GDPR (led by Michael </a:t>
            </a:r>
            <a:r>
              <a:rPr lang="en-US" sz="2400" dirty="0" err="1" smtClean="0"/>
              <a:t>Babker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b="1" dirty="0" smtClean="0"/>
              <a:t>General </a:t>
            </a:r>
            <a:r>
              <a:rPr lang="en-US" sz="2000" b="1" dirty="0"/>
              <a:t>Data Protection Regulation (GDPR)</a:t>
            </a:r>
            <a:r>
              <a:rPr lang="en-US" sz="2000" dirty="0"/>
              <a:t> </a:t>
            </a:r>
            <a:r>
              <a:rPr lang="en-US" sz="2000" dirty="0" smtClean="0"/>
              <a:t>entered into </a:t>
            </a:r>
            <a:r>
              <a:rPr lang="en-US" sz="2000" dirty="0"/>
              <a:t>force on 25 May, 2018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Joomla 3.11:  Last release of 3.x series (led by George Wilson) – 100% complete, due 7/31/2018</a:t>
            </a:r>
          </a:p>
          <a:p>
            <a:pPr lvl="1"/>
            <a:r>
              <a:rPr lang="en-US" sz="2000" dirty="0" smtClean="0"/>
              <a:t>Will be released along with Joomla! 4.0, to ease the transition. Primarily API changes.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458695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Alpha 3 is released</a:t>
            </a:r>
          </a:p>
          <a:p>
            <a:r>
              <a:rPr lang="en-US" sz="2400" dirty="0" smtClean="0"/>
              <a:t>3 more main features for Beta release 1</a:t>
            </a:r>
          </a:p>
          <a:p>
            <a:pPr lvl="1"/>
            <a:r>
              <a:rPr lang="en-US" sz="2000" dirty="0" smtClean="0"/>
              <a:t>Backend Template Redesign – 70% done</a:t>
            </a:r>
          </a:p>
          <a:p>
            <a:pPr lvl="1"/>
            <a:r>
              <a:rPr lang="en-US" sz="2000" dirty="0" smtClean="0"/>
              <a:t>Extension services – improved setup of extensions – 95% done</a:t>
            </a:r>
          </a:p>
          <a:p>
            <a:pPr lvl="1"/>
            <a:r>
              <a:rPr lang="en-US" sz="2000" dirty="0" smtClean="0"/>
              <a:t>Prepared Statements – 10% done</a:t>
            </a:r>
          </a:p>
          <a:p>
            <a:pPr lvl="2"/>
            <a:r>
              <a:rPr lang="en-US" sz="1800" dirty="0" smtClean="0"/>
              <a:t>Separates query from content so that hacker can’t modify the query itself</a:t>
            </a:r>
          </a:p>
          <a:p>
            <a:pPr lvl="2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magazine.joomla.org/item/3331-secure-all-the-things-joomla-security-team-sprint-cologne-may-2018</a:t>
            </a:r>
            <a:endParaRPr lang="en-US" sz="1800" dirty="0" smtClean="0"/>
          </a:p>
          <a:p>
            <a:pPr lvl="1"/>
            <a:r>
              <a:rPr lang="en-US" sz="2400" dirty="0" smtClean="0"/>
              <a:t>Note that Joomla! 4.0 will require </a:t>
            </a:r>
            <a:r>
              <a:rPr lang="en-US" sz="2400" dirty="0" err="1" smtClean="0"/>
              <a:t>php</a:t>
            </a:r>
            <a:r>
              <a:rPr lang="en-US" sz="2400" dirty="0" smtClean="0"/>
              <a:t> 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460461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</a:t>
            </a:r>
            <a:r>
              <a:rPr lang="en-US" dirty="0" err="1" smtClean="0"/>
              <a:t>NoVA</a:t>
            </a:r>
            <a:r>
              <a:rPr lang="en-US" dirty="0" smtClean="0"/>
              <a:t> JUG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Current room reservations:  </a:t>
            </a:r>
            <a:r>
              <a:rPr lang="en-US" sz="2400" dirty="0"/>
              <a:t>Thursdays were not available</a:t>
            </a:r>
            <a:endParaRPr lang="en-US" sz="2400" dirty="0" smtClean="0"/>
          </a:p>
          <a:p>
            <a:pPr lvl="1"/>
            <a:r>
              <a:rPr lang="en-US" sz="2000" dirty="0" smtClean="0"/>
              <a:t>Monday, July 23, 2018: Kings Park Library</a:t>
            </a:r>
          </a:p>
          <a:p>
            <a:pPr lvl="1"/>
            <a:r>
              <a:rPr lang="en-US" sz="2000" dirty="0" smtClean="0"/>
              <a:t>Monday, August 13, 2018:  Kings Park Library</a:t>
            </a:r>
          </a:p>
          <a:p>
            <a:pPr lvl="1"/>
            <a:r>
              <a:rPr lang="en-US" sz="2000" dirty="0" smtClean="0"/>
              <a:t>Monday, September 10, 2018:  Kings Park Library</a:t>
            </a:r>
          </a:p>
          <a:p>
            <a:pPr lvl="1"/>
            <a:r>
              <a:rPr lang="en-US" sz="2000" dirty="0" smtClean="0"/>
              <a:t>Monday, October 15, 2018:  Kings Park Library (once again, could not get Monday, Oct. 8 or Thursday)</a:t>
            </a:r>
          </a:p>
          <a:p>
            <a:r>
              <a:rPr lang="en-US" sz="2400" dirty="0" smtClean="0"/>
              <a:t>What day of the week is best?</a:t>
            </a:r>
          </a:p>
          <a:p>
            <a:r>
              <a:rPr lang="en-US" sz="2400" dirty="0" smtClean="0"/>
              <a:t>What locations?</a:t>
            </a:r>
          </a:p>
          <a:p>
            <a:r>
              <a:rPr lang="en-US" sz="2400" dirty="0" smtClean="0"/>
              <a:t>Decide and we will update Meetup!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8302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Upcoming Joomla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JoomlaCamp</a:t>
            </a:r>
            <a:r>
              <a:rPr lang="en-US" sz="2400" dirty="0" smtClean="0"/>
              <a:t> Chicago</a:t>
            </a:r>
          </a:p>
          <a:p>
            <a:pPr lvl="1"/>
            <a:r>
              <a:rPr lang="en-US" sz="1600" dirty="0" smtClean="0"/>
              <a:t>September 22, 2018</a:t>
            </a:r>
          </a:p>
          <a:p>
            <a:r>
              <a:rPr lang="en-US" sz="2000" dirty="0" smtClean="0"/>
              <a:t>CMS Summit / Merge</a:t>
            </a:r>
          </a:p>
          <a:p>
            <a:pPr lvl="1"/>
            <a:r>
              <a:rPr lang="en-US" sz="1600" dirty="0" smtClean="0"/>
              <a:t>September 14-16, 2018</a:t>
            </a:r>
          </a:p>
          <a:p>
            <a:pPr lvl="1"/>
            <a:r>
              <a:rPr lang="en-US" sz="1600" dirty="0" smtClean="0"/>
              <a:t>Lake Buena Vista, FL</a:t>
            </a:r>
          </a:p>
          <a:p>
            <a:r>
              <a:rPr lang="en-US" sz="2400" dirty="0" err="1" smtClean="0"/>
              <a:t>JoomlaDay</a:t>
            </a:r>
            <a:r>
              <a:rPr lang="en-US" sz="2400" dirty="0" smtClean="0"/>
              <a:t> </a:t>
            </a:r>
            <a:r>
              <a:rPr lang="en-US" sz="2400" dirty="0" err="1" smtClean="0"/>
              <a:t>Brasil</a:t>
            </a:r>
            <a:r>
              <a:rPr lang="en-US" sz="2400" dirty="0" smtClean="0"/>
              <a:t> 2018</a:t>
            </a:r>
          </a:p>
          <a:p>
            <a:pPr lvl="1"/>
            <a:r>
              <a:rPr lang="en-US" sz="2000" dirty="0" smtClean="0"/>
              <a:t>August 10-12, 2018</a:t>
            </a:r>
          </a:p>
          <a:p>
            <a:r>
              <a:rPr lang="en-US" sz="2400" dirty="0" err="1" smtClean="0"/>
              <a:t>JoomlaDay</a:t>
            </a:r>
            <a:r>
              <a:rPr lang="en-US" sz="2400" dirty="0" smtClean="0"/>
              <a:t> Austria 2009</a:t>
            </a:r>
          </a:p>
          <a:p>
            <a:pPr lvl="1"/>
            <a:r>
              <a:rPr lang="en-US" sz="2000" dirty="0" smtClean="0"/>
              <a:t>March 29-30, 2019</a:t>
            </a:r>
          </a:p>
          <a:p>
            <a:pPr lvl="1"/>
            <a:r>
              <a:rPr lang="en-US" sz="2000" dirty="0" smtClean="0"/>
              <a:t>Vienna, Austria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Many more</a:t>
            </a:r>
            <a:r>
              <a:rPr lang="en-US" sz="2000" b="1" dirty="0" smtClean="0">
                <a:solidFill>
                  <a:srgbClr val="0070C0"/>
                </a:solidFill>
              </a:rPr>
              <a:t>… work is in process for JUG events to be pulled into a common event resource! </a:t>
            </a:r>
            <a:endParaRPr lang="en-US" sz="20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248400"/>
            <a:ext cx="3200400" cy="304800"/>
          </a:xfrm>
        </p:spPr>
        <p:txBody>
          <a:bodyPr/>
          <a:lstStyle/>
          <a:p>
            <a:r>
              <a:rPr lang="en-US" altLang="en-US" dirty="0" smtClean="0"/>
              <a:t>7/23/2018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715000" y="29718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https://community.joomla.org/events/joomladays.html</a:t>
            </a:r>
          </a:p>
        </p:txBody>
      </p:sp>
    </p:spTree>
    <p:extLst>
      <p:ext uri="{BB962C8B-B14F-4D97-AF65-F5344CB8AC3E}">
        <p14:creationId xmlns:p14="http://schemas.microsoft.com/office/powerpoint/2010/main" val="6214289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362075"/>
          </a:xfrm>
        </p:spPr>
        <p:txBody>
          <a:bodyPr/>
          <a:lstStyle/>
          <a:p>
            <a:r>
              <a:rPr lang="en-US" dirty="0" smtClean="0"/>
              <a:t>Joomla! Forms Extensions</a:t>
            </a:r>
            <a:br>
              <a:rPr lang="en-US" dirty="0" smtClean="0"/>
            </a:br>
            <a:r>
              <a:rPr lang="en-US" sz="2800" i="1" dirty="0" smtClean="0">
                <a:latin typeface="+mn-lt"/>
              </a:rPr>
              <a:t>with a focus on RS Forms pro</a:t>
            </a:r>
            <a:endParaRPr lang="en-US" sz="2800" i="1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3DC-2A19-4880-956F-1DF3CE764D9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462346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want from Forms?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400" dirty="0" smtClean="0"/>
              <a:t>Simple contact forms </a:t>
            </a:r>
            <a:r>
              <a:rPr lang="en-US" sz="2400" dirty="0" smtClean="0">
                <a:sym typeface="Wingdings" panose="05000000000000000000" pitchFamily="2" charset="2"/>
              </a:rPr>
              <a:t> Contacts Tools</a:t>
            </a:r>
            <a:endParaRPr lang="en-US" sz="2400" dirty="0" smtClean="0"/>
          </a:p>
          <a:p>
            <a:pPr lvl="1"/>
            <a:r>
              <a:rPr lang="en-US" sz="2000" dirty="0"/>
              <a:t>Emails from form submissions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More complex forms </a:t>
            </a:r>
            <a:r>
              <a:rPr lang="en-US" sz="2400" dirty="0" smtClean="0">
                <a:sym typeface="Wingdings" panose="05000000000000000000" pitchFamily="2" charset="2"/>
              </a:rPr>
              <a:t> Forms Tools</a:t>
            </a:r>
            <a:endParaRPr lang="en-US" sz="2400" dirty="0" smtClean="0"/>
          </a:p>
          <a:p>
            <a:pPr lvl="1"/>
            <a:r>
              <a:rPr lang="en-US" sz="2000" dirty="0" smtClean="0"/>
              <a:t>Complex, multipage forms with decision logic</a:t>
            </a:r>
          </a:p>
          <a:p>
            <a:pPr lvl="1"/>
            <a:r>
              <a:rPr lang="en-US" sz="2000" dirty="0"/>
              <a:t>Stored data you can </a:t>
            </a:r>
            <a:r>
              <a:rPr lang="en-US" sz="2000" dirty="0" smtClean="0"/>
              <a:t>access</a:t>
            </a:r>
          </a:p>
          <a:p>
            <a:pPr lvl="1"/>
            <a:r>
              <a:rPr lang="en-US" sz="2000" dirty="0" smtClean="0"/>
              <a:t>Email attachments (e.g., resumes)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Special-purpose forms </a:t>
            </a:r>
            <a:r>
              <a:rPr lang="en-US" sz="2400" dirty="0" smtClean="0">
                <a:sym typeface="Wingdings" panose="05000000000000000000" pitchFamily="2" charset="2"/>
              </a:rPr>
              <a:t> Forms Plus </a:t>
            </a:r>
            <a:endParaRPr lang="en-US" sz="2400" dirty="0" smtClean="0"/>
          </a:p>
          <a:p>
            <a:pPr lvl="1"/>
            <a:r>
              <a:rPr lang="en-US" sz="2000" dirty="0" smtClean="0"/>
              <a:t>Event registrations</a:t>
            </a:r>
          </a:p>
          <a:p>
            <a:pPr lvl="1"/>
            <a:r>
              <a:rPr lang="en-US" sz="2000" dirty="0" smtClean="0"/>
              <a:t>Directory Updates or other data editable by users</a:t>
            </a:r>
          </a:p>
          <a:p>
            <a:pPr lvl="1"/>
            <a:r>
              <a:rPr lang="en-US" sz="2000" dirty="0" smtClean="0"/>
              <a:t>Documents (e.g., resumes)</a:t>
            </a:r>
          </a:p>
          <a:p>
            <a:pPr lvl="1"/>
            <a:r>
              <a:rPr lang="en-US" sz="2000" dirty="0" smtClean="0"/>
              <a:t>E-Commerce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7/23/2018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0902-057E-4A91-B9D3-FA75E8BB290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0182893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Membership Websites - October 2014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Membership Websites - October 2014</Template>
  <TotalTime>23555</TotalTime>
  <Words>1259</Words>
  <Application>Microsoft Office PowerPoint</Application>
  <PresentationFormat>On-screen Show (4:3)</PresentationFormat>
  <Paragraphs>264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Membership Websites - October 2014</vt:lpstr>
      <vt:lpstr>Joomla! Forms Extensions</vt:lpstr>
      <vt:lpstr>Agenda</vt:lpstr>
      <vt:lpstr>Joomla! 3.8.9/10 News</vt:lpstr>
      <vt:lpstr>Joomla! 3.9 and 3.11</vt:lpstr>
      <vt:lpstr>Joomla! 4.0</vt:lpstr>
      <vt:lpstr>Upcoming NoVA JUG events</vt:lpstr>
      <vt:lpstr>Other Upcoming Joomla Events</vt:lpstr>
      <vt:lpstr>Joomla! Forms Extensions with a focus on RS Forms pro</vt:lpstr>
      <vt:lpstr>What do you want from Forms?</vt:lpstr>
      <vt:lpstr>Contact Forms</vt:lpstr>
      <vt:lpstr>Forms Tools (1)</vt:lpstr>
      <vt:lpstr>Forms Tools (2)</vt:lpstr>
      <vt:lpstr>Forms Tools (3) Chronoforms</vt:lpstr>
      <vt:lpstr>Forms Tools (4) Breezing Forms</vt:lpstr>
      <vt:lpstr>RSForms!Pro Demos</vt:lpstr>
      <vt:lpstr>RSFormsPro! Backend</vt:lpstr>
      <vt:lpstr>RSFormsPro! Backend – Manage Forms </vt:lpstr>
      <vt:lpstr>RSFormsPro! Backend – Contact Form</vt:lpstr>
      <vt:lpstr>RSFormsPro! Backend - Validations</vt:lpstr>
      <vt:lpstr>RSFormsPro! Backend –Layout</vt:lpstr>
      <vt:lpstr>RSFormsPro! Backend –Layout – Multi-page forms</vt:lpstr>
      <vt:lpstr>RSFormsPro! Backend –Submission</vt:lpstr>
      <vt:lpstr>RSFormsPro! Backend –Emails</vt:lpstr>
      <vt:lpstr>RSForms!Pro – Manage Submissions</vt:lpstr>
      <vt:lpstr>RSForms!Pro – Exports</vt:lpstr>
      <vt:lpstr>RSForms!Pro – Directories</vt:lpstr>
      <vt:lpstr>RSForms Pro - Recaptcha v2</vt:lpstr>
      <vt:lpstr>RSForms Pro – Backup / Restore</vt:lpstr>
      <vt:lpstr>Chronoforms - Fields </vt:lpstr>
      <vt:lpstr>Chronoforms - Events</vt:lpstr>
      <vt:lpstr>Chronoforms - Customization</vt:lpstr>
      <vt:lpstr>Discussion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 Websites</dc:title>
  <dc:creator>Dorothy</dc:creator>
  <cp:lastModifiedBy>Dorothy</cp:lastModifiedBy>
  <cp:revision>79</cp:revision>
  <dcterms:created xsi:type="dcterms:W3CDTF">2016-04-12T14:58:07Z</dcterms:created>
  <dcterms:modified xsi:type="dcterms:W3CDTF">2018-07-23T13:42:06Z</dcterms:modified>
</cp:coreProperties>
</file>