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2"/>
  </p:notesMasterIdLst>
  <p:sldIdLst>
    <p:sldId id="256" r:id="rId2"/>
    <p:sldId id="269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311" r:id="rId12"/>
    <p:sldId id="287" r:id="rId13"/>
    <p:sldId id="296" r:id="rId14"/>
    <p:sldId id="297" r:id="rId15"/>
    <p:sldId id="299" r:id="rId16"/>
    <p:sldId id="298" r:id="rId17"/>
    <p:sldId id="303" r:id="rId18"/>
    <p:sldId id="304" r:id="rId19"/>
    <p:sldId id="307" r:id="rId20"/>
    <p:sldId id="305" r:id="rId21"/>
    <p:sldId id="300" r:id="rId22"/>
    <p:sldId id="302" r:id="rId23"/>
    <p:sldId id="306" r:id="rId24"/>
    <p:sldId id="308" r:id="rId25"/>
    <p:sldId id="309" r:id="rId26"/>
    <p:sldId id="301" r:id="rId27"/>
    <p:sldId id="310" r:id="rId28"/>
    <p:sldId id="286" r:id="rId29"/>
    <p:sldId id="312" r:id="rId30"/>
    <p:sldId id="313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2" autoAdjust="0"/>
    <p:restoredTop sz="94660"/>
  </p:normalViewPr>
  <p:slideViewPr>
    <p:cSldViewPr>
      <p:cViewPr varScale="1">
        <p:scale>
          <a:sx n="97" d="100"/>
          <a:sy n="97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77C9288-AAE9-4F9D-809D-DF668FFE1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2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93F57-C6E5-4C80-A43A-8679AE091B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88413-6575-47AA-A8E8-272FFFF6DFA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6079D7-1E80-4BFD-8951-21910A7325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429F5-3E81-47B5-BF63-42201FCBB1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09485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D62F7-41C4-42DD-8FAD-340AF2106F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86436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476603C-1BBE-4265-932F-232B54A44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8769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FE47D-1719-4ABD-8A2E-77F4BB0DF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98056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2450F-A06F-44C0-9AB6-3E04C3B83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2078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A391-9F9C-4EEC-BDB7-8C5225CBD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4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EB040-9F88-42D6-A818-C64C42A3D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80652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E7B07-6842-4CFC-948A-BCA535F8F8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53681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4C4F8-F011-495D-8911-2004F7016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72833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19767-4E36-4AEA-BED8-6BAE27BF3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14785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F041-E894-464C-964F-338D5181BE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94255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altLang="en-US"/>
              <a:t>www.ursamajorconsulting.com</a:t>
            </a:r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2F0F34-4646-442C-910A-37E30EF0A5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firsching@ursamajorconsultin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yleware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oomla/joomla-cms/pull/21336" TargetMode="External"/><Relationship Id="rId2" Type="http://schemas.openxmlformats.org/officeDocument/2006/relationships/hyperlink" Target="https://developer.joomla.org/security-centre/745-20180803-core-acl-violation-in-custom-field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joomla/joomla-cms/pull/21673" TargetMode="External"/><Relationship Id="rId5" Type="http://schemas.openxmlformats.org/officeDocument/2006/relationships/hyperlink" Target="https://github.com/joomla/joomla-cms/pull/21031" TargetMode="External"/><Relationship Id="rId4" Type="http://schemas.openxmlformats.org/officeDocument/2006/relationships/hyperlink" Target="https://github.com/joomla/joomla-cms/pull/2127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www.ursamajorconsulting.com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0D4219B-E50A-4B93-933F-2104EFE392F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Joomla! SEO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Northern Virginia Joomla Users Group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October, 2018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Dorothy Firsching, Ursa Major Consulting, LLC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dfirsching@ursamajorconsulting.com</a:t>
            </a:r>
            <a:r>
              <a:rPr lang="en-US" altLang="en-US" sz="20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Joomla! SEO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B6079D7-1E80-4BFD-8951-21910A7325B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329037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is a BIG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Does your site depend on search placement for sales?</a:t>
            </a:r>
          </a:p>
          <a:p>
            <a:pPr lvl="1"/>
            <a:r>
              <a:rPr lang="en-US" sz="1800" dirty="0" smtClean="0"/>
              <a:t>Or not?</a:t>
            </a:r>
          </a:p>
          <a:p>
            <a:r>
              <a:rPr lang="en-US" sz="2000" dirty="0" smtClean="0"/>
              <a:t>These slides don’t cover it all, e.g.,</a:t>
            </a:r>
          </a:p>
          <a:p>
            <a:pPr lvl="1"/>
            <a:r>
              <a:rPr lang="en-US" sz="1800" dirty="0" smtClean="0"/>
              <a:t>Google </a:t>
            </a:r>
            <a:r>
              <a:rPr lang="en-US" sz="1800" dirty="0" err="1" smtClean="0"/>
              <a:t>Adwords</a:t>
            </a:r>
            <a:endParaRPr lang="en-US" sz="1800" dirty="0" smtClean="0"/>
          </a:p>
          <a:p>
            <a:pPr lvl="1"/>
            <a:r>
              <a:rPr lang="en-US" sz="1800" dirty="0" smtClean="0"/>
              <a:t>Keyword optimization vs. competition’s terms</a:t>
            </a:r>
          </a:p>
          <a:p>
            <a:pPr lvl="1"/>
            <a:r>
              <a:rPr lang="en-US" sz="1800" dirty="0"/>
              <a:t>Optimizing content</a:t>
            </a:r>
          </a:p>
          <a:p>
            <a:pPr lvl="2"/>
            <a:r>
              <a:rPr lang="en-US" sz="1500" dirty="0" smtClean="0"/>
              <a:t>TF*IDF (Term frequency / inverse document frequency)</a:t>
            </a:r>
          </a:p>
          <a:p>
            <a:pPr lvl="1"/>
            <a:r>
              <a:rPr lang="en-US" sz="1800" dirty="0" smtClean="0"/>
              <a:t>Campaign Performance</a:t>
            </a:r>
          </a:p>
          <a:p>
            <a:pPr lvl="1"/>
            <a:r>
              <a:rPr lang="en-US" sz="1800" dirty="0" smtClean="0"/>
              <a:t>Page Scoring</a:t>
            </a:r>
          </a:p>
          <a:p>
            <a:pPr lvl="1"/>
            <a:r>
              <a:rPr lang="en-US" sz="1800" dirty="0" smtClean="0"/>
              <a:t>Multilanguage sites</a:t>
            </a:r>
          </a:p>
          <a:p>
            <a:pPr lvl="1"/>
            <a:r>
              <a:rPr lang="en-US" sz="1800" dirty="0" smtClean="0"/>
              <a:t>Etc.</a:t>
            </a:r>
          </a:p>
          <a:p>
            <a:r>
              <a:rPr lang="en-US" sz="2000" dirty="0" smtClean="0"/>
              <a:t>Focus here is on sites using Joomla! with moderate SEO needs!</a:t>
            </a:r>
          </a:p>
          <a:p>
            <a:pPr marL="471487" lvl="1" indent="0">
              <a:buNone/>
            </a:pPr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605146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2000" dirty="0" smtClean="0"/>
              <a:t>SEO Terminology</a:t>
            </a:r>
          </a:p>
          <a:p>
            <a:r>
              <a:rPr lang="en-US" altLang="en-US" sz="2000" dirty="0" smtClean="0"/>
              <a:t>SEO Tools</a:t>
            </a:r>
          </a:p>
          <a:p>
            <a:r>
              <a:rPr lang="en-US" altLang="en-US" sz="2000" dirty="0" smtClean="0"/>
              <a:t>Content Planning</a:t>
            </a:r>
          </a:p>
          <a:p>
            <a:r>
              <a:rPr lang="en-US" altLang="en-US" sz="2000" dirty="0" smtClean="0"/>
              <a:t>Joomla! Development</a:t>
            </a:r>
          </a:p>
          <a:p>
            <a:r>
              <a:rPr lang="en-US" altLang="en-US" sz="2000" dirty="0" smtClean="0"/>
              <a:t>Site Structure</a:t>
            </a:r>
          </a:p>
          <a:p>
            <a:r>
              <a:rPr lang="en-US" altLang="en-US" sz="2000" dirty="0" smtClean="0"/>
              <a:t>SEF URLs</a:t>
            </a:r>
            <a:endParaRPr lang="en-US" altLang="en-US" sz="2000" dirty="0"/>
          </a:p>
          <a:p>
            <a:r>
              <a:rPr lang="en-US" altLang="en-US" sz="2000" dirty="0"/>
              <a:t>Duplicate </a:t>
            </a:r>
            <a:r>
              <a:rPr lang="en-US" altLang="en-US" sz="2000" dirty="0" smtClean="0"/>
              <a:t>Content</a:t>
            </a:r>
          </a:p>
          <a:p>
            <a:r>
              <a:rPr lang="en-US" altLang="en-US" sz="2000" dirty="0" smtClean="0"/>
              <a:t>Links</a:t>
            </a:r>
          </a:p>
          <a:p>
            <a:r>
              <a:rPr lang="en-US" altLang="en-US" sz="2000" dirty="0" smtClean="0"/>
              <a:t>Images</a:t>
            </a:r>
          </a:p>
          <a:p>
            <a:r>
              <a:rPr lang="en-US" altLang="en-US" sz="2000" dirty="0" smtClean="0"/>
              <a:t>Heading </a:t>
            </a:r>
            <a:r>
              <a:rPr lang="en-US" altLang="en-US" sz="2000" dirty="0"/>
              <a:t>Tags</a:t>
            </a:r>
          </a:p>
          <a:p>
            <a:r>
              <a:rPr lang="en-US" altLang="en-US" sz="2000" dirty="0"/>
              <a:t>Meta Descriptions 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000" dirty="0" smtClean="0"/>
              <a:t>Microdata</a:t>
            </a:r>
            <a:endParaRPr lang="en-US" altLang="en-US" sz="2000" dirty="0"/>
          </a:p>
          <a:p>
            <a:r>
              <a:rPr lang="en-US" altLang="en-US" sz="2000" dirty="0"/>
              <a:t>404 Pages</a:t>
            </a:r>
          </a:p>
          <a:p>
            <a:r>
              <a:rPr lang="en-US" altLang="en-US" sz="2000" dirty="0"/>
              <a:t>Sitemaps</a:t>
            </a:r>
          </a:p>
          <a:p>
            <a:r>
              <a:rPr lang="en-US" altLang="en-US" sz="2000" dirty="0" smtClean="0"/>
              <a:t>Robots.txt</a:t>
            </a:r>
          </a:p>
          <a:p>
            <a:r>
              <a:rPr lang="en-US" altLang="en-US" sz="2000" dirty="0" smtClean="0"/>
              <a:t>SSL Certificates</a:t>
            </a:r>
          </a:p>
          <a:p>
            <a:r>
              <a:rPr lang="en-US" altLang="en-US" sz="2000" dirty="0" smtClean="0"/>
              <a:t>Monitoring in Google Search Console, External Tools</a:t>
            </a:r>
          </a:p>
          <a:p>
            <a:endParaRPr lang="en-US" altLang="en-US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24400" y="4800600"/>
            <a:ext cx="3730301" cy="646331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Feel free to suggest additions as we discuss these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30700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SERPs = Search Engine Results Page</a:t>
            </a:r>
          </a:p>
          <a:p>
            <a:r>
              <a:rPr lang="en-US" sz="2400" dirty="0" smtClean="0"/>
              <a:t>SEF URL = Search Engine Friendly URL</a:t>
            </a:r>
          </a:p>
          <a:p>
            <a:pPr lvl="1"/>
            <a:r>
              <a:rPr lang="en-US" sz="2000" dirty="0" smtClean="0"/>
              <a:t>www.novajoomla.com/joomla-news</a:t>
            </a:r>
          </a:p>
          <a:p>
            <a:r>
              <a:rPr lang="en-US" sz="2400" dirty="0" smtClean="0"/>
              <a:t>Title = Page Title</a:t>
            </a:r>
          </a:p>
          <a:p>
            <a:pPr lvl="1"/>
            <a:r>
              <a:rPr lang="en-US" sz="2000" dirty="0" smtClean="0"/>
              <a:t>&lt;title&gt;blah&lt;/title&gt;</a:t>
            </a:r>
          </a:p>
          <a:p>
            <a:r>
              <a:rPr lang="en-US" sz="2400" dirty="0" smtClean="0"/>
              <a:t>Canonical URLs = preferred URLs</a:t>
            </a:r>
          </a:p>
          <a:p>
            <a:pPr marL="471487" lvl="1" indent="0"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977094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Joomla! SEO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4267200"/>
          </a:xfrm>
        </p:spPr>
        <p:txBody>
          <a:bodyPr/>
          <a:lstStyle/>
          <a:p>
            <a:r>
              <a:rPr lang="en-US" sz="1800" dirty="0" smtClean="0"/>
              <a:t>Joomla! Extensions Supporting SEO</a:t>
            </a:r>
          </a:p>
          <a:p>
            <a:pPr lvl="1"/>
            <a:r>
              <a:rPr lang="en-US" sz="1600" dirty="0" err="1" smtClean="0"/>
              <a:t>OSMeta</a:t>
            </a:r>
            <a:r>
              <a:rPr lang="en-US" sz="1600" dirty="0" smtClean="0"/>
              <a:t> or Easy Front-End SEO</a:t>
            </a:r>
          </a:p>
          <a:p>
            <a:pPr lvl="1"/>
            <a:r>
              <a:rPr lang="en-US" sz="1600" dirty="0" smtClean="0"/>
              <a:t>Canonical plug-in by </a:t>
            </a:r>
            <a:r>
              <a:rPr lang="en-US" sz="1600" dirty="0" err="1" smtClean="0"/>
              <a:t>StyleWare</a:t>
            </a:r>
            <a:endParaRPr lang="en-US" sz="1600" dirty="0" smtClean="0"/>
          </a:p>
          <a:p>
            <a:pPr lvl="1"/>
            <a:r>
              <a:rPr lang="en-US" sz="1600" dirty="0" err="1" smtClean="0"/>
              <a:t>OSMap</a:t>
            </a:r>
            <a:r>
              <a:rPr lang="en-US" sz="1600" dirty="0" smtClean="0"/>
              <a:t> or </a:t>
            </a:r>
            <a:r>
              <a:rPr lang="en-US" sz="1600" dirty="0" err="1" smtClean="0"/>
              <a:t>Jsitemap</a:t>
            </a:r>
            <a:endParaRPr lang="en-US" sz="1600" dirty="0" smtClean="0"/>
          </a:p>
          <a:p>
            <a:pPr lvl="1"/>
            <a:r>
              <a:rPr lang="en-US" sz="1600" dirty="0" smtClean="0"/>
              <a:t>Non-SEF to SEF</a:t>
            </a:r>
          </a:p>
          <a:p>
            <a:pPr lvl="1"/>
            <a:r>
              <a:rPr lang="en-US" sz="1600" dirty="0" smtClean="0"/>
              <a:t>Header Tags</a:t>
            </a:r>
          </a:p>
          <a:p>
            <a:r>
              <a:rPr lang="en-US" sz="1800" dirty="0" smtClean="0"/>
              <a:t>Major SEF Tools for Joomla </a:t>
            </a:r>
          </a:p>
          <a:p>
            <a:pPr lvl="1"/>
            <a:r>
              <a:rPr lang="en-US" sz="1400" dirty="0" smtClean="0"/>
              <a:t>ALMOST NEVER on an existing site! These will build new URLS!</a:t>
            </a:r>
          </a:p>
          <a:p>
            <a:pPr lvl="1"/>
            <a:r>
              <a:rPr lang="en-US" sz="1600" dirty="0" smtClean="0"/>
              <a:t>SH404SEF </a:t>
            </a:r>
          </a:p>
          <a:p>
            <a:pPr lvl="1"/>
            <a:r>
              <a:rPr lang="en-US" sz="1600" dirty="0" smtClean="0"/>
              <a:t>RS-SEO</a:t>
            </a:r>
          </a:p>
          <a:p>
            <a:pPr lvl="1"/>
            <a:r>
              <a:rPr lang="en-US" sz="1600" dirty="0" err="1" smtClean="0"/>
              <a:t>iJoomla</a:t>
            </a:r>
            <a:r>
              <a:rPr lang="en-US" sz="1600" dirty="0" smtClean="0"/>
              <a:t> SEO</a:t>
            </a:r>
          </a:p>
          <a:p>
            <a:pPr lvl="1"/>
            <a:r>
              <a:rPr lang="en-US" sz="1600" dirty="0" err="1" smtClean="0"/>
              <a:t>JoomSEF</a:t>
            </a:r>
            <a:r>
              <a:rPr lang="en-US" sz="1600" dirty="0" smtClean="0"/>
              <a:t> </a:t>
            </a:r>
          </a:p>
          <a:p>
            <a:r>
              <a:rPr lang="en-US" sz="2000" dirty="0" smtClean="0"/>
              <a:t>But a lot of SEO can be done without the “major” tools!</a:t>
            </a:r>
          </a:p>
          <a:p>
            <a:pPr lvl="1"/>
            <a:r>
              <a:rPr lang="en-US" sz="1600" dirty="0" smtClean="0"/>
              <a:t>And they deserve separate presentations / demos, anyway!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257000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Good domain name if possible</a:t>
            </a:r>
          </a:p>
          <a:p>
            <a:pPr lvl="1"/>
            <a:r>
              <a:rPr lang="en-US" sz="2000" dirty="0"/>
              <a:t>Reliable .com, .org, </a:t>
            </a:r>
            <a:r>
              <a:rPr lang="en-US" sz="2000" dirty="0" err="1"/>
              <a:t>.net</a:t>
            </a:r>
            <a:r>
              <a:rPr lang="en-US" sz="2000" dirty="0"/>
              <a:t>; avoid .info, .ninja, etc.</a:t>
            </a:r>
          </a:p>
          <a:p>
            <a:r>
              <a:rPr lang="en-US" sz="2400" dirty="0" smtClean="0"/>
              <a:t>Good page titles</a:t>
            </a:r>
          </a:p>
          <a:p>
            <a:pPr lvl="1"/>
            <a:r>
              <a:rPr lang="en-US" sz="2000" dirty="0"/>
              <a:t>No longer than 65 or 70 </a:t>
            </a:r>
            <a:r>
              <a:rPr lang="en-US" sz="2000" dirty="0" smtClean="0"/>
              <a:t>characters</a:t>
            </a:r>
          </a:p>
          <a:p>
            <a:pPr lvl="1"/>
            <a:r>
              <a:rPr lang="en-US" sz="2000" dirty="0" smtClean="0"/>
              <a:t>Menu items linked to article get title from menu</a:t>
            </a:r>
          </a:p>
          <a:p>
            <a:pPr lvl="1"/>
            <a:r>
              <a:rPr lang="en-US" sz="2000" dirty="0" smtClean="0"/>
              <a:t>Articles in blog or list view get title from article</a:t>
            </a:r>
          </a:p>
          <a:p>
            <a:r>
              <a:rPr lang="en-US" sz="2400" dirty="0" smtClean="0"/>
              <a:t>Good use of keywords</a:t>
            </a:r>
          </a:p>
          <a:p>
            <a:pPr lvl="1"/>
            <a:r>
              <a:rPr lang="en-US" sz="2000" dirty="0" smtClean="0"/>
              <a:t>Keyword density no more than 5%</a:t>
            </a:r>
          </a:p>
          <a:p>
            <a:r>
              <a:rPr lang="en-US" sz="2400" dirty="0" smtClean="0"/>
              <a:t>Use keywords in URLs; avoid lots of levels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466251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424862" cy="4267200"/>
          </a:xfrm>
        </p:spPr>
        <p:txBody>
          <a:bodyPr/>
          <a:lstStyle/>
          <a:p>
            <a:r>
              <a:rPr lang="en-US" sz="2400" dirty="0"/>
              <a:t>Start out on a test environment</a:t>
            </a:r>
          </a:p>
          <a:p>
            <a:pPr lvl="1"/>
            <a:r>
              <a:rPr lang="en-US" sz="2000" dirty="0"/>
              <a:t>Don’t build site and risk getting junk indexed</a:t>
            </a:r>
          </a:p>
          <a:p>
            <a:r>
              <a:rPr lang="en-US" sz="2400" dirty="0" smtClean="0"/>
              <a:t>Site Name – Short and targeted</a:t>
            </a:r>
          </a:p>
          <a:p>
            <a:r>
              <a:rPr lang="en-US" sz="2400" dirty="0"/>
              <a:t>Site Meta Description and Keywords</a:t>
            </a:r>
          </a:p>
          <a:p>
            <a:pPr lvl="1"/>
            <a:r>
              <a:rPr lang="en-US" sz="2000" dirty="0" smtClean="0"/>
              <a:t>Leave Meta Description for the site blank per Simon </a:t>
            </a:r>
            <a:r>
              <a:rPr lang="en-US" sz="2000" dirty="0" err="1" smtClean="0"/>
              <a:t>Kloostra</a:t>
            </a:r>
            <a:endParaRPr lang="en-US" sz="2000" dirty="0" smtClean="0"/>
          </a:p>
          <a:p>
            <a:r>
              <a:rPr lang="en-US" sz="2400" dirty="0" smtClean="0"/>
              <a:t>Responsive design / mobile first</a:t>
            </a:r>
          </a:p>
          <a:p>
            <a:r>
              <a:rPr lang="en-US" sz="2400" dirty="0" smtClean="0"/>
              <a:t>Avoid inline </a:t>
            </a:r>
            <a:r>
              <a:rPr lang="en-US" sz="2400" dirty="0" err="1" smtClean="0"/>
              <a:t>css</a:t>
            </a:r>
            <a:r>
              <a:rPr lang="en-US" sz="2400" dirty="0" smtClean="0"/>
              <a:t> and 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 to keep text/code ratio as high as possible</a:t>
            </a:r>
          </a:p>
          <a:p>
            <a:r>
              <a:rPr lang="en-US" sz="2400" dirty="0" smtClean="0"/>
              <a:t>Include a sitemap – suggest </a:t>
            </a:r>
            <a:r>
              <a:rPr lang="en-US" sz="2400" dirty="0" err="1" smtClean="0"/>
              <a:t>OSMap</a:t>
            </a:r>
            <a:endParaRPr lang="en-US" sz="2400" dirty="0" smtClean="0"/>
          </a:p>
          <a:p>
            <a:pPr lvl="1"/>
            <a:r>
              <a:rPr lang="en-US" sz="2000" dirty="0" smtClean="0"/>
              <a:t>Submit xml version to Google, Bing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352129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Logical category structure, not too deep</a:t>
            </a:r>
          </a:p>
          <a:p>
            <a:pPr lvl="1"/>
            <a:r>
              <a:rPr lang="en-US" sz="2000" dirty="0" smtClean="0"/>
              <a:t>Good to use category descriptions and show them</a:t>
            </a:r>
          </a:p>
          <a:p>
            <a:r>
              <a:rPr lang="en-US" sz="2400" dirty="0" smtClean="0"/>
              <a:t>Good menu structure, not too huge</a:t>
            </a:r>
          </a:p>
          <a:p>
            <a:pPr lvl="1"/>
            <a:r>
              <a:rPr lang="en-US" sz="2000" dirty="0" smtClean="0"/>
              <a:t>Avoid using “separator” = not helpful for SEO</a:t>
            </a:r>
          </a:p>
          <a:p>
            <a:r>
              <a:rPr lang="en-US" sz="2400" dirty="0" smtClean="0"/>
              <a:t>URLs use the alias</a:t>
            </a:r>
          </a:p>
          <a:p>
            <a:pPr lvl="1"/>
            <a:r>
              <a:rPr lang="en-US" sz="2000" dirty="0" smtClean="0"/>
              <a:t>Could be menu item or article title</a:t>
            </a:r>
          </a:p>
          <a:p>
            <a:pPr lvl="1"/>
            <a:r>
              <a:rPr lang="en-US" sz="2000" dirty="0" smtClean="0"/>
              <a:t>Might want to shorten it, include keywords </a:t>
            </a:r>
          </a:p>
          <a:p>
            <a:pPr lvl="1"/>
            <a:r>
              <a:rPr lang="en-US" sz="2000" dirty="0" smtClean="0"/>
              <a:t>Do it for new items, not breaking existing searches</a:t>
            </a:r>
          </a:p>
          <a:p>
            <a:r>
              <a:rPr lang="en-US" sz="2400" dirty="0" smtClean="0"/>
              <a:t>If a Footer Menu references the same article, use a Menu Alias</a:t>
            </a:r>
          </a:p>
          <a:p>
            <a:pPr lvl="1"/>
            <a:r>
              <a:rPr lang="en-US" sz="2000" dirty="0" smtClean="0"/>
              <a:t>Otherwise, you get Duplicate Content = Bad for SEO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296078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SEF 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Proper SEF URLs – before making site live!</a:t>
            </a:r>
          </a:p>
          <a:p>
            <a:pPr lvl="1"/>
            <a:r>
              <a:rPr lang="en-US" sz="1600" dirty="0"/>
              <a:t>SEF URLs on</a:t>
            </a:r>
          </a:p>
          <a:p>
            <a:pPr lvl="1"/>
            <a:r>
              <a:rPr lang="en-US" sz="1600" dirty="0"/>
              <a:t>Use URL Rewriting on</a:t>
            </a:r>
          </a:p>
          <a:p>
            <a:pPr lvl="1"/>
            <a:r>
              <a:rPr lang="en-US" sz="1600" dirty="0"/>
              <a:t>Rename htaccess.txt to .</a:t>
            </a:r>
            <a:r>
              <a:rPr lang="en-US" sz="1600" dirty="0" err="1"/>
              <a:t>htaccess</a:t>
            </a:r>
            <a:endParaRPr lang="en-US" sz="1600" dirty="0"/>
          </a:p>
          <a:p>
            <a:pPr lvl="1"/>
            <a:r>
              <a:rPr lang="en-US" sz="1600" dirty="0"/>
              <a:t>Probably don’t use the site name in page titles, as it would make them too long, but think about it if it’s your brand</a:t>
            </a:r>
          </a:p>
          <a:p>
            <a:r>
              <a:rPr lang="en-US" sz="1800" dirty="0"/>
              <a:t>Turn on new Joomla! Router for content</a:t>
            </a:r>
          </a:p>
          <a:p>
            <a:pPr lvl="1"/>
            <a:r>
              <a:rPr lang="en-US" sz="1600" dirty="0"/>
              <a:t>Get rid of numbers in the URLs! (Or use SEF extensions)</a:t>
            </a:r>
          </a:p>
          <a:p>
            <a:pPr lvl="1"/>
            <a:r>
              <a:rPr lang="en-US" sz="1600" dirty="0"/>
              <a:t>On a new site</a:t>
            </a:r>
          </a:p>
          <a:p>
            <a:pPr lvl="1"/>
            <a:r>
              <a:rPr lang="en-US" sz="1600" dirty="0"/>
              <a:t>Will it break existing links on an existing site? May need redirects.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97828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“Duplicate Content”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Google loves unique content and penalizes “duplicates”</a:t>
            </a:r>
          </a:p>
          <a:p>
            <a:r>
              <a:rPr lang="en-US" sz="1800" dirty="0" smtClean="0"/>
              <a:t>Problem is when you reach the same page with different URLs, e.g.</a:t>
            </a:r>
          </a:p>
          <a:p>
            <a:pPr lvl="1"/>
            <a:r>
              <a:rPr lang="en-US" sz="1200" dirty="0"/>
              <a:t>/novajoomla.com/joomla-news</a:t>
            </a:r>
          </a:p>
          <a:p>
            <a:pPr lvl="1"/>
            <a:r>
              <a:rPr lang="en-US" sz="1200" dirty="0"/>
              <a:t>/</a:t>
            </a:r>
            <a:r>
              <a:rPr lang="en-US" sz="1200" dirty="0" err="1" smtClean="0"/>
              <a:t>index.php?option</a:t>
            </a:r>
            <a:r>
              <a:rPr lang="en-US" sz="1200" dirty="0" smtClean="0"/>
              <a:t>=</a:t>
            </a:r>
            <a:r>
              <a:rPr lang="en-US" sz="1200" dirty="0" err="1" smtClean="0"/>
              <a:t>com_content&amp;view</a:t>
            </a:r>
            <a:r>
              <a:rPr lang="en-US" sz="1200" dirty="0" smtClean="0"/>
              <a:t>=</a:t>
            </a:r>
            <a:r>
              <a:rPr lang="en-US" sz="1200" dirty="0" err="1" smtClean="0"/>
              <a:t>article&amp;id</a:t>
            </a:r>
            <a:r>
              <a:rPr lang="en-US" sz="1200" dirty="0" smtClean="0"/>
              <a:t>=35&amp;Itemid=23</a:t>
            </a:r>
          </a:p>
          <a:p>
            <a:pPr lvl="1"/>
            <a:r>
              <a:rPr lang="en-US" sz="1200" dirty="0" smtClean="0"/>
              <a:t>/novajoomla.com/</a:t>
            </a:r>
            <a:r>
              <a:rPr lang="en-US" sz="1200" dirty="0" err="1" smtClean="0"/>
              <a:t>index.php</a:t>
            </a:r>
            <a:r>
              <a:rPr lang="en-US" sz="1200" dirty="0" smtClean="0"/>
              <a:t>/joomla-news</a:t>
            </a:r>
          </a:p>
          <a:p>
            <a:pPr lvl="1"/>
            <a:r>
              <a:rPr lang="en-US" sz="1200" dirty="0" smtClean="0"/>
              <a:t>etc.</a:t>
            </a:r>
          </a:p>
          <a:p>
            <a:r>
              <a:rPr lang="en-US" sz="1800" dirty="0"/>
              <a:t>Fix is to tell Google which is canonical</a:t>
            </a:r>
            <a:endParaRPr lang="en-US" sz="1800" dirty="0"/>
          </a:p>
          <a:p>
            <a:pPr lvl="1"/>
            <a:r>
              <a:rPr lang="en-US" sz="1200" dirty="0"/>
              <a:t>&lt;link </a:t>
            </a:r>
            <a:r>
              <a:rPr lang="en-US" sz="1200" dirty="0" err="1"/>
              <a:t>href</a:t>
            </a:r>
            <a:r>
              <a:rPr lang="en-US" sz="1200" dirty="0"/>
              <a:t>=“/joomla-news” </a:t>
            </a:r>
            <a:r>
              <a:rPr lang="en-US" sz="1200" dirty="0" err="1"/>
              <a:t>rel</a:t>
            </a:r>
            <a:r>
              <a:rPr lang="en-US" sz="1200" dirty="0"/>
              <a:t>=“canonical” </a:t>
            </a:r>
            <a:r>
              <a:rPr lang="en-US" sz="1200" dirty="0" smtClean="0"/>
              <a:t>/&gt;</a:t>
            </a:r>
          </a:p>
          <a:p>
            <a:pPr lvl="1"/>
            <a:r>
              <a:rPr lang="en-US" sz="1200" dirty="0" smtClean="0"/>
              <a:t>Since Joomla! 3.x, System-SEF plugin sets this</a:t>
            </a:r>
          </a:p>
          <a:p>
            <a:pPr lvl="1"/>
            <a:r>
              <a:rPr lang="en-US" sz="1200" dirty="0" smtClean="0"/>
              <a:t>Canonical plug-in by </a:t>
            </a:r>
            <a:r>
              <a:rPr lang="en-US" sz="1200" dirty="0" err="1" smtClean="0"/>
              <a:t>StyleWare</a:t>
            </a:r>
            <a:r>
              <a:rPr lang="en-US" sz="1200" dirty="0" smtClean="0"/>
              <a:t> (</a:t>
            </a:r>
            <a:r>
              <a:rPr lang="en-US" sz="1200" dirty="0" smtClean="0">
                <a:hlinkClick r:id="rId2"/>
              </a:rPr>
              <a:t>www.styleware.eu</a:t>
            </a:r>
            <a:r>
              <a:rPr lang="en-US" sz="1200" dirty="0" smtClean="0"/>
              <a:t>) can help</a:t>
            </a:r>
          </a:p>
          <a:p>
            <a:r>
              <a:rPr lang="en-US" sz="1600" dirty="0" smtClean="0"/>
              <a:t>WWW and non-WWW versions of a site</a:t>
            </a:r>
          </a:p>
          <a:p>
            <a:pPr lvl="1"/>
            <a:r>
              <a:rPr lang="en-US" sz="1200" dirty="0" smtClean="0"/>
              <a:t>Can fix in .</a:t>
            </a:r>
            <a:r>
              <a:rPr lang="en-US" sz="1200" dirty="0" err="1" smtClean="0"/>
              <a:t>htaccess</a:t>
            </a:r>
            <a:endParaRPr lang="en-US" sz="1200" dirty="0" smtClean="0"/>
          </a:p>
          <a:p>
            <a:pPr lvl="1"/>
            <a:r>
              <a:rPr lang="en-US" sz="1200" dirty="0" smtClean="0"/>
              <a:t>Can use </a:t>
            </a:r>
            <a:r>
              <a:rPr lang="en-US" sz="1200" dirty="0" err="1" smtClean="0"/>
              <a:t>Admintools</a:t>
            </a:r>
            <a:endParaRPr lang="en-US" sz="1200" dirty="0" smtClean="0"/>
          </a:p>
          <a:p>
            <a:r>
              <a:rPr lang="en-US" sz="1600" dirty="0" smtClean="0"/>
              <a:t>SEF Extensions</a:t>
            </a:r>
          </a:p>
          <a:p>
            <a:pPr lvl="1"/>
            <a:r>
              <a:rPr lang="en-US" sz="1200" dirty="0" smtClean="0"/>
              <a:t>SH404SEF</a:t>
            </a:r>
          </a:p>
          <a:p>
            <a:pPr lvl="1"/>
            <a:r>
              <a:rPr lang="en-US" sz="1200" dirty="0" err="1" smtClean="0"/>
              <a:t>JoomSEF</a:t>
            </a:r>
            <a:endParaRPr lang="en-US" sz="1200" dirty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19879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www.ursamajorconsulting.com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98D5-FA21-4AE8-A954-0FA479C943F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Joomla! Updates</a:t>
            </a:r>
          </a:p>
          <a:p>
            <a:r>
              <a:rPr lang="en-US" altLang="en-US" dirty="0" smtClean="0"/>
              <a:t>Upcoming JUG Meetings</a:t>
            </a:r>
          </a:p>
          <a:p>
            <a:r>
              <a:rPr lang="en-US" altLang="en-US" dirty="0" smtClean="0"/>
              <a:t>SEO</a:t>
            </a: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and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267200"/>
          </a:xfrm>
        </p:spPr>
        <p:txBody>
          <a:bodyPr/>
          <a:lstStyle/>
          <a:p>
            <a:r>
              <a:rPr lang="en-US" sz="2400" dirty="0" smtClean="0"/>
              <a:t>Link Text</a:t>
            </a:r>
          </a:p>
          <a:p>
            <a:pPr lvl="1"/>
            <a:r>
              <a:rPr lang="en-US" sz="2000" dirty="0" smtClean="0"/>
              <a:t>Avoid “Click here”, “Download”, “Contact Us” as anchor text </a:t>
            </a:r>
          </a:p>
          <a:p>
            <a:pPr lvl="1"/>
            <a:r>
              <a:rPr lang="en-US" sz="2000" dirty="0" smtClean="0"/>
              <a:t>In search results, provide context, e.g., “Download our bestselling book on Joomla!” “Contact Dewey, </a:t>
            </a:r>
            <a:r>
              <a:rPr lang="en-US" sz="2000" dirty="0" err="1" smtClean="0"/>
              <a:t>Cheatem</a:t>
            </a:r>
            <a:r>
              <a:rPr lang="en-US" sz="2000" dirty="0" smtClean="0"/>
              <a:t> &amp; Howe for Retirement Planning”</a:t>
            </a:r>
          </a:p>
          <a:p>
            <a:r>
              <a:rPr lang="en-US" sz="2400" dirty="0" smtClean="0"/>
              <a:t>Images</a:t>
            </a:r>
          </a:p>
          <a:p>
            <a:pPr lvl="1"/>
            <a:r>
              <a:rPr lang="en-US" sz="2000" dirty="0" smtClean="0"/>
              <a:t>Use meaningful image names, alt text, and title, e.g.,</a:t>
            </a:r>
          </a:p>
          <a:p>
            <a:pPr lvl="1"/>
            <a:r>
              <a:rPr lang="en-US" sz="2000" dirty="0" smtClean="0"/>
              <a:t>Photo-of-Bruce-Smith.jpg, not img4342.jpg</a:t>
            </a:r>
          </a:p>
          <a:p>
            <a:pPr lvl="1"/>
            <a:r>
              <a:rPr lang="en-US" sz="2000" dirty="0" smtClean="0"/>
              <a:t>Optimize mages for performance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880865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HTML Headings - &lt;h1&gt;&lt;h2&gt;etc.</a:t>
            </a:r>
          </a:p>
          <a:p>
            <a:pPr lvl="1"/>
            <a:r>
              <a:rPr lang="en-US" sz="1600" dirty="0"/>
              <a:t>&lt;h1&gt; but only once per </a:t>
            </a:r>
            <a:r>
              <a:rPr lang="en-US" sz="1600" dirty="0" smtClean="0"/>
              <a:t>page</a:t>
            </a:r>
          </a:p>
          <a:p>
            <a:pPr lvl="1"/>
            <a:r>
              <a:rPr lang="en-US" sz="1600" dirty="0" smtClean="0"/>
              <a:t>Joomla! article titles – default is &lt;H2&gt;, menus &lt;h1&gt;</a:t>
            </a:r>
          </a:p>
          <a:p>
            <a:pPr lvl="1"/>
            <a:r>
              <a:rPr lang="en-US" sz="1600" dirty="0" smtClean="0"/>
              <a:t>For Blogs, Category Lists -- you can set article to hide the title and put</a:t>
            </a:r>
            <a:br>
              <a:rPr lang="en-US" sz="1600" dirty="0" smtClean="0"/>
            </a:br>
            <a:r>
              <a:rPr lang="en-US" sz="1600" dirty="0" smtClean="0"/>
              <a:t>&lt;h1&gt;Your title&lt;/H1&gt; in the article itself</a:t>
            </a:r>
          </a:p>
          <a:p>
            <a:pPr lvl="1"/>
            <a:r>
              <a:rPr lang="en-US" sz="1600" dirty="0" smtClean="0"/>
              <a:t>For Menu Items linked to Articles, avoid 2 headings, e.g., set Page Heading to Yes (type in what you want) and set Show Title to Hide (or other workarounds)</a:t>
            </a:r>
          </a:p>
          <a:p>
            <a:r>
              <a:rPr lang="en-US" sz="2000" dirty="0" smtClean="0"/>
              <a:t>Other alternatives to fix &lt;h1&gt;&lt;h2&gt;</a:t>
            </a:r>
          </a:p>
          <a:p>
            <a:pPr lvl="1"/>
            <a:r>
              <a:rPr lang="en-US" sz="1600" dirty="0" smtClean="0"/>
              <a:t>Use Template Manager / Customize Template to create a template override, or do it in your template framework, if supported and just change &lt;h2&gt; for articles to &lt;h1&gt;</a:t>
            </a:r>
          </a:p>
          <a:p>
            <a:pPr lvl="1"/>
            <a:r>
              <a:rPr lang="en-US" sz="1600" dirty="0" smtClean="0"/>
              <a:t>Use a plugin (Header Tags extension) </a:t>
            </a:r>
          </a:p>
          <a:p>
            <a:r>
              <a:rPr lang="en-US" sz="2000" dirty="0" smtClean="0"/>
              <a:t>Check your template and results!</a:t>
            </a:r>
          </a:p>
          <a:p>
            <a:pPr lvl="1"/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10-15-2018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986187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Descriptions, Robots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Meta descriptions for articles</a:t>
            </a:r>
          </a:p>
          <a:p>
            <a:pPr lvl="1"/>
            <a:r>
              <a:rPr lang="en-US" sz="1800" dirty="0"/>
              <a:t>Unique and compelling</a:t>
            </a:r>
          </a:p>
          <a:p>
            <a:pPr lvl="1"/>
            <a:r>
              <a:rPr lang="en-US" sz="1800" dirty="0"/>
              <a:t>Suggest </a:t>
            </a:r>
            <a:r>
              <a:rPr lang="en-US" sz="1800" dirty="0" err="1"/>
              <a:t>OSMeta</a:t>
            </a:r>
            <a:r>
              <a:rPr lang="en-US" sz="1800" dirty="0"/>
              <a:t> as a good extension to help with that</a:t>
            </a:r>
          </a:p>
          <a:p>
            <a:pPr lvl="1"/>
            <a:r>
              <a:rPr lang="en-US" sz="1800" dirty="0"/>
              <a:t>Leave Meta descriptions for Menus blank, as they override articles (if they link to a single article</a:t>
            </a:r>
            <a:r>
              <a:rPr lang="en-US" sz="1800" dirty="0" smtClean="0"/>
              <a:t>)</a:t>
            </a:r>
          </a:p>
          <a:p>
            <a:r>
              <a:rPr lang="en-US" sz="2000" dirty="0" smtClean="0"/>
              <a:t>Robots</a:t>
            </a:r>
          </a:p>
          <a:p>
            <a:pPr lvl="1"/>
            <a:r>
              <a:rPr lang="en-US" sz="1800" dirty="0" smtClean="0"/>
              <a:t>Consider </a:t>
            </a:r>
            <a:r>
              <a:rPr lang="en-US" sz="1800" dirty="0" err="1" smtClean="0"/>
              <a:t>Noindex</a:t>
            </a:r>
            <a:r>
              <a:rPr lang="en-US" sz="1800" dirty="0" smtClean="0"/>
              <a:t>, Follow for blog and category list views, search results</a:t>
            </a:r>
          </a:p>
          <a:p>
            <a:pPr lvl="1"/>
            <a:r>
              <a:rPr lang="en-US" sz="1800" dirty="0" err="1" smtClean="0"/>
              <a:t>Noindex</a:t>
            </a:r>
            <a:r>
              <a:rPr lang="en-US" sz="1800" dirty="0" smtClean="0"/>
              <a:t>, </a:t>
            </a:r>
            <a:r>
              <a:rPr lang="en-US" sz="1800" dirty="0" err="1" smtClean="0"/>
              <a:t>Nofollow</a:t>
            </a:r>
            <a:r>
              <a:rPr lang="en-US" sz="1800" dirty="0" smtClean="0"/>
              <a:t> for logins, keeping things out of Google.</a:t>
            </a:r>
          </a:p>
          <a:p>
            <a:pPr lvl="1"/>
            <a:r>
              <a:rPr lang="en-US" sz="1800" dirty="0" err="1" smtClean="0"/>
              <a:t>Noindex</a:t>
            </a:r>
            <a:r>
              <a:rPr lang="en-US" sz="1800" dirty="0" smtClean="0"/>
              <a:t>, </a:t>
            </a:r>
            <a:r>
              <a:rPr lang="en-US" sz="1800" dirty="0" err="1" smtClean="0"/>
              <a:t>Nofollow</a:t>
            </a:r>
            <a:r>
              <a:rPr lang="en-US" sz="1800" dirty="0" smtClean="0"/>
              <a:t> for testing if testing online</a:t>
            </a:r>
          </a:p>
          <a:p>
            <a:pPr lvl="1"/>
            <a:r>
              <a:rPr lang="en-US" sz="1800" dirty="0" smtClean="0"/>
              <a:t>Index, Follow for most of site – don’t forget!</a:t>
            </a:r>
            <a:endParaRPr lang="en-US" sz="18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652263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Joomla 3.x provides microdata for articles and contacts</a:t>
            </a:r>
          </a:p>
          <a:p>
            <a:pPr lvl="1"/>
            <a:r>
              <a:rPr lang="en-US" dirty="0" smtClean="0"/>
              <a:t>In future, may be able to select microdata, e.g., Recipe, Event, Product, Article, etc.</a:t>
            </a:r>
          </a:p>
          <a:p>
            <a:pPr lvl="1"/>
            <a:r>
              <a:rPr lang="en-US" dirty="0" smtClean="0"/>
              <a:t>Templates may override what you get</a:t>
            </a:r>
          </a:p>
          <a:p>
            <a:pPr lvl="1"/>
            <a:r>
              <a:rPr lang="en-US" dirty="0" smtClean="0"/>
              <a:t>Don’t misuse contacts fields and wind up with odd markup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455928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404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Many causes you can’t avoid</a:t>
            </a:r>
          </a:p>
          <a:p>
            <a:r>
              <a:rPr lang="en-US" sz="1800" dirty="0" smtClean="0"/>
              <a:t>Make a nice 404 page (override </a:t>
            </a:r>
            <a:r>
              <a:rPr lang="en-US" sz="1800" dirty="0" err="1" smtClean="0"/>
              <a:t>error.php</a:t>
            </a:r>
            <a:r>
              <a:rPr lang="en-US" sz="1800" dirty="0" smtClean="0"/>
              <a:t>) and set it to </a:t>
            </a:r>
            <a:r>
              <a:rPr lang="en-US" sz="1800" dirty="0" err="1" smtClean="0"/>
              <a:t>Noindex</a:t>
            </a:r>
            <a:r>
              <a:rPr lang="en-US" sz="1800" dirty="0" smtClean="0"/>
              <a:t>, </a:t>
            </a:r>
            <a:r>
              <a:rPr lang="en-US" sz="1800" dirty="0" err="1" smtClean="0"/>
              <a:t>Nofollow</a:t>
            </a:r>
            <a:endParaRPr lang="en-US" sz="1800" dirty="0" smtClean="0"/>
          </a:p>
          <a:p>
            <a:r>
              <a:rPr lang="en-US" sz="1800" dirty="0" smtClean="0"/>
              <a:t>URLs are built on aliases – don’t change them, unless you redirect</a:t>
            </a:r>
          </a:p>
          <a:p>
            <a:r>
              <a:rPr lang="en-US" sz="1800" dirty="0" smtClean="0"/>
              <a:t>Turn on </a:t>
            </a:r>
            <a:r>
              <a:rPr lang="en-US" sz="1800" dirty="0" err="1" smtClean="0"/>
              <a:t>Joomla!’s</a:t>
            </a:r>
            <a:r>
              <a:rPr lang="en-US" sz="1800" dirty="0" smtClean="0"/>
              <a:t> Redirect </a:t>
            </a:r>
          </a:p>
          <a:p>
            <a:pPr lvl="1"/>
            <a:r>
              <a:rPr lang="en-US" sz="1600" dirty="0" smtClean="0"/>
              <a:t>Enable Redirect plugin (disabled by default)</a:t>
            </a:r>
          </a:p>
          <a:p>
            <a:pPr lvl="1"/>
            <a:r>
              <a:rPr lang="en-US" sz="1600" dirty="0" smtClean="0"/>
              <a:t>Will log 404s – you can update them to fix redirects</a:t>
            </a:r>
          </a:p>
          <a:p>
            <a:pPr lvl="1"/>
            <a:r>
              <a:rPr lang="en-US" sz="1600" dirty="0" smtClean="0"/>
              <a:t>Periodically review / cleanup as can fill with hack attempts</a:t>
            </a:r>
          </a:p>
          <a:p>
            <a:r>
              <a:rPr lang="en-US" sz="1800" dirty="0" smtClean="0"/>
              <a:t>BTW, you can use Redirect to create short URLs that map to the full URL</a:t>
            </a:r>
          </a:p>
          <a:p>
            <a:r>
              <a:rPr lang="en-US" sz="1800" dirty="0" smtClean="0"/>
              <a:t>SEF extensions handle redirects, too, or you can do them in .</a:t>
            </a:r>
            <a:r>
              <a:rPr lang="en-US" sz="1800" dirty="0" err="1" smtClean="0"/>
              <a:t>htaccess</a:t>
            </a:r>
            <a:endParaRPr lang="en-US" sz="1800" dirty="0" smtClean="0"/>
          </a:p>
          <a:p>
            <a:pPr lvl="1"/>
            <a:r>
              <a:rPr lang="en-US" sz="1400" dirty="0" smtClean="0"/>
              <a:t>Great if a site gets a new URL structure – write mapping rules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7964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Robots.txt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Indicate which folders should or shouldn’t be indexed</a:t>
            </a:r>
          </a:p>
          <a:p>
            <a:r>
              <a:rPr lang="en-US" sz="2400" dirty="0" smtClean="0"/>
              <a:t>Check older sites (e.g., converted from Joomla! 2.5)</a:t>
            </a:r>
          </a:p>
          <a:p>
            <a:pPr lvl="1"/>
            <a:r>
              <a:rPr lang="en-US" sz="2000" dirty="0" smtClean="0"/>
              <a:t>Disallow: /images/</a:t>
            </a:r>
          </a:p>
          <a:p>
            <a:pPr lvl="1"/>
            <a:r>
              <a:rPr lang="en-US" sz="2000" dirty="0" smtClean="0"/>
              <a:t>Disallow: /media/</a:t>
            </a:r>
          </a:p>
          <a:p>
            <a:pPr lvl="1"/>
            <a:r>
              <a:rPr lang="en-US" sz="2000" dirty="0" smtClean="0"/>
              <a:t>Disallow: /templates?</a:t>
            </a:r>
          </a:p>
          <a:p>
            <a:pPr lvl="1"/>
            <a:r>
              <a:rPr lang="en-US" sz="2000" dirty="0" smtClean="0"/>
              <a:t>Just remove the above lines</a:t>
            </a:r>
          </a:p>
          <a:p>
            <a:r>
              <a:rPr lang="en-US" sz="2400" dirty="0" smtClean="0"/>
              <a:t>Mobile-friendly must use templates folder for </a:t>
            </a:r>
            <a:r>
              <a:rPr lang="en-US" sz="2400" dirty="0" err="1" smtClean="0"/>
              <a:t>css</a:t>
            </a:r>
            <a:r>
              <a:rPr lang="en-US" sz="2400" dirty="0" smtClean="0"/>
              <a:t> and </a:t>
            </a:r>
            <a:r>
              <a:rPr lang="en-US" sz="2400" dirty="0" err="1" smtClean="0"/>
              <a:t>js</a:t>
            </a:r>
            <a:r>
              <a:rPr lang="en-US" sz="2400" dirty="0" smtClean="0"/>
              <a:t> and Google wants to know</a:t>
            </a:r>
          </a:p>
          <a:p>
            <a:pPr lvl="1"/>
            <a:r>
              <a:rPr lang="en-US" sz="2000" dirty="0" smtClean="0"/>
              <a:t>https://search.google.com/test/mobile-friendly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213969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7" lvl="1" indent="0">
              <a:buNone/>
            </a:pPr>
            <a:endParaRPr lang="en-US" sz="1800" dirty="0"/>
          </a:p>
          <a:p>
            <a:r>
              <a:rPr lang="en-US" sz="2000" dirty="0"/>
              <a:t>SSL </a:t>
            </a:r>
            <a:r>
              <a:rPr lang="en-US" sz="2000" dirty="0" smtClean="0"/>
              <a:t>certificate</a:t>
            </a:r>
          </a:p>
          <a:p>
            <a:r>
              <a:rPr lang="en-US" sz="2000" dirty="0" smtClean="0"/>
              <a:t>Submit sitemaps for https:// and http:// versions of site</a:t>
            </a:r>
          </a:p>
          <a:p>
            <a:r>
              <a:rPr lang="en-US" sz="2000" dirty="0" smtClean="0"/>
              <a:t>Check Google search console for warnings or errors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20233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Search Console to check crawling, sitemap, messages</a:t>
            </a:r>
          </a:p>
          <a:p>
            <a:r>
              <a:rPr lang="en-US" dirty="0" smtClean="0"/>
              <a:t>Google Analytics</a:t>
            </a:r>
          </a:p>
          <a:p>
            <a:r>
              <a:rPr lang="en-US" dirty="0" smtClean="0"/>
              <a:t>External tools such as drlinkcheck.com</a:t>
            </a:r>
          </a:p>
          <a:p>
            <a:r>
              <a:rPr lang="en-US" dirty="0" smtClean="0"/>
              <a:t>Extensive, expensive tools if you can</a:t>
            </a:r>
          </a:p>
          <a:p>
            <a:pPr lvl="1"/>
            <a:r>
              <a:rPr lang="en-US" dirty="0" smtClean="0"/>
              <a:t>Ryte.com (has free account, some tools)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420734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Joomlaseo.com</a:t>
            </a:r>
          </a:p>
          <a:p>
            <a:pPr lvl="1"/>
            <a:r>
              <a:rPr lang="en-US" sz="2000" dirty="0" smtClean="0"/>
              <a:t>Simon </a:t>
            </a:r>
            <a:r>
              <a:rPr lang="en-US" sz="2000" dirty="0" err="1" smtClean="0"/>
              <a:t>Kloostra</a:t>
            </a:r>
            <a:endParaRPr lang="en-US" sz="2000" dirty="0" smtClean="0"/>
          </a:p>
          <a:p>
            <a:r>
              <a:rPr lang="en-US" sz="2400" dirty="0" smtClean="0"/>
              <a:t>Joomla! 3 SEO and Performance, Simon </a:t>
            </a:r>
            <a:r>
              <a:rPr lang="en-US" sz="2400" dirty="0" err="1" smtClean="0"/>
              <a:t>Kloostra</a:t>
            </a:r>
            <a:endParaRPr lang="en-US" sz="2400" dirty="0" smtClean="0"/>
          </a:p>
          <a:p>
            <a:r>
              <a:rPr lang="en-US" sz="2400" dirty="0" smtClean="0"/>
              <a:t>Joomla Magazine</a:t>
            </a:r>
          </a:p>
          <a:p>
            <a:pPr lvl="1"/>
            <a:r>
              <a:rPr lang="en-US" sz="2000" dirty="0" smtClean="0"/>
              <a:t>SEO Optimizing your Joomla! Website, Luke </a:t>
            </a:r>
            <a:r>
              <a:rPr lang="en-US" sz="2000" dirty="0" smtClean="0"/>
              <a:t>Summerfield</a:t>
            </a:r>
          </a:p>
          <a:p>
            <a:r>
              <a:rPr lang="en-US" sz="2400" dirty="0" err="1" smtClean="0"/>
              <a:t>Joomlashack</a:t>
            </a:r>
            <a:r>
              <a:rPr lang="en-US" sz="2400" dirty="0" smtClean="0"/>
              <a:t> / </a:t>
            </a:r>
            <a:r>
              <a:rPr lang="en-US" sz="2400" dirty="0" err="1" smtClean="0"/>
              <a:t>OSTraining</a:t>
            </a:r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471487" lvl="1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474404"/>
      </p:ext>
    </p:extLst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Tidbit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off sending user passwords in email:</a:t>
            </a:r>
          </a:p>
          <a:p>
            <a:pPr lvl="1"/>
            <a:r>
              <a:rPr lang="en-US" dirty="0" smtClean="0"/>
              <a:t>In User Manager</a:t>
            </a:r>
          </a:p>
          <a:p>
            <a:pPr lvl="2"/>
            <a:r>
              <a:rPr lang="en-US" dirty="0"/>
              <a:t>https://docs.joomla.org/J3.x:Joomla_3.8.8_notes_about_the_changed_default_settings</a:t>
            </a:r>
            <a:endParaRPr lang="en-US" dirty="0" smtClean="0"/>
          </a:p>
          <a:p>
            <a:pPr lvl="1"/>
            <a:r>
              <a:rPr lang="en-US" dirty="0" smtClean="0"/>
              <a:t>In User-Joomla! Plugin</a:t>
            </a:r>
          </a:p>
          <a:p>
            <a:pPr lvl="2"/>
            <a:r>
              <a:rPr lang="en-US" dirty="0" smtClean="0"/>
              <a:t>https</a:t>
            </a:r>
            <a:r>
              <a:rPr lang="en-US" dirty="0"/>
              <a:t>://www.joomlashack.com/blog/joomla/passwords-emails/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677740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272462" cy="4267200"/>
          </a:xfrm>
        </p:spPr>
        <p:txBody>
          <a:bodyPr/>
          <a:lstStyle/>
          <a:p>
            <a:r>
              <a:rPr lang="en-US" dirty="0" smtClean="0"/>
              <a:t>Joomla! 3.8.13 Release – Oct. 9, 2018</a:t>
            </a:r>
          </a:p>
          <a:p>
            <a:pPr lvl="1"/>
            <a:r>
              <a:rPr lang="en-US" sz="1600" dirty="0"/>
              <a:t>Low Priority - Core - Hardening </a:t>
            </a:r>
            <a:r>
              <a:rPr lang="en-US" sz="1600" dirty="0" err="1"/>
              <a:t>com_contact</a:t>
            </a:r>
            <a:r>
              <a:rPr lang="en-US" sz="1600" dirty="0"/>
              <a:t> contact form (affecting Joomla 2.5.0 through 3.8.12) </a:t>
            </a:r>
            <a:endParaRPr lang="en-US" sz="1600" dirty="0" smtClean="0"/>
          </a:p>
          <a:p>
            <a:pPr lvl="2"/>
            <a:r>
              <a:rPr lang="en-US" sz="1300" dirty="0" smtClean="0"/>
              <a:t>Reduce spam</a:t>
            </a:r>
          </a:p>
          <a:p>
            <a:pPr lvl="1"/>
            <a:r>
              <a:rPr lang="en-US" sz="1600" dirty="0" smtClean="0"/>
              <a:t>Low </a:t>
            </a:r>
            <a:r>
              <a:rPr lang="en-US" sz="1600" dirty="0"/>
              <a:t>Priority - Core - Inadequate default access level for </a:t>
            </a:r>
            <a:r>
              <a:rPr lang="en-US" sz="1600" dirty="0" err="1"/>
              <a:t>com_joomlaupdate</a:t>
            </a:r>
            <a:r>
              <a:rPr lang="en-US" sz="1600" dirty="0"/>
              <a:t> (affecting Joomla 2.5.4 through </a:t>
            </a:r>
            <a:r>
              <a:rPr lang="en-US" sz="1600" dirty="0" smtClean="0"/>
              <a:t>3.8.12)</a:t>
            </a:r>
          </a:p>
          <a:p>
            <a:pPr lvl="2"/>
            <a:r>
              <a:rPr lang="en-US" sz="1300" dirty="0" smtClean="0"/>
              <a:t>Require </a:t>
            </a:r>
            <a:r>
              <a:rPr lang="en-US" sz="1300" dirty="0" err="1" smtClean="0"/>
              <a:t>superadmin</a:t>
            </a:r>
            <a:r>
              <a:rPr lang="en-US" sz="1300" dirty="0" smtClean="0"/>
              <a:t> access to update</a:t>
            </a:r>
            <a:endParaRPr lang="en-US" sz="1300" dirty="0"/>
          </a:p>
          <a:p>
            <a:pPr lvl="1"/>
            <a:r>
              <a:rPr lang="en-US" sz="1600" dirty="0"/>
              <a:t>Low Priority - Core - Access level Violation in </a:t>
            </a:r>
            <a:r>
              <a:rPr lang="en-US" sz="1600" dirty="0" err="1"/>
              <a:t>com_tags</a:t>
            </a:r>
            <a:r>
              <a:rPr lang="en-US" sz="1600" dirty="0"/>
              <a:t> (affecting Joomla 3.1.0 through 3.8.12) </a:t>
            </a:r>
            <a:endParaRPr lang="en-US" sz="1600" dirty="0" smtClean="0"/>
          </a:p>
          <a:p>
            <a:pPr lvl="1"/>
            <a:r>
              <a:rPr lang="en-US" sz="1600" dirty="0" smtClean="0"/>
              <a:t>Low </a:t>
            </a:r>
            <a:r>
              <a:rPr lang="en-US" sz="1600" dirty="0"/>
              <a:t>Priority - Core - ACL Violation in </a:t>
            </a:r>
            <a:r>
              <a:rPr lang="en-US" sz="1600" dirty="0" err="1"/>
              <a:t>com_users</a:t>
            </a:r>
            <a:r>
              <a:rPr lang="en-US" sz="1600" dirty="0"/>
              <a:t> for the admin verification (affecting Joomla 1.5.0 through 3.8.12</a:t>
            </a:r>
            <a:r>
              <a:rPr lang="en-US" sz="1600" dirty="0" smtClean="0"/>
              <a:t>)</a:t>
            </a:r>
          </a:p>
          <a:p>
            <a:pPr lvl="2"/>
            <a:r>
              <a:rPr lang="en-US" sz="1300" dirty="0" smtClean="0"/>
              <a:t>If an attacker gets access to the mail account of a user who can approve registrations he can activate himself</a:t>
            </a:r>
            <a:endParaRPr lang="en-US" sz="1300" dirty="0"/>
          </a:p>
          <a:p>
            <a:pPr lvl="1"/>
            <a:r>
              <a:rPr lang="en-US" sz="1600" dirty="0"/>
              <a:t>Low Priority - Core - CSRF hardening in </a:t>
            </a:r>
            <a:r>
              <a:rPr lang="en-US" sz="1600" dirty="0" err="1"/>
              <a:t>com_installer</a:t>
            </a:r>
            <a:r>
              <a:rPr lang="en-US" sz="1600" dirty="0"/>
              <a:t> (affecting Joomla 2.5.0 through 3.8.12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6200"/>
            <a:ext cx="3445997" cy="1579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0096228"/>
      </p:ext>
    </p:extLst>
  </p:cSld>
  <p:clrMapOvr>
    <a:masterClrMapping/>
  </p:clrMapOvr>
  <p:transition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Sitemap Tidbit of the 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30</a:t>
            </a:fld>
            <a:endParaRPr lang="en-US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8672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0" y="3429000"/>
            <a:ext cx="647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the delay. Google said at first, “cannot fetch”</a:t>
            </a:r>
          </a:p>
          <a:p>
            <a:r>
              <a:rPr lang="en-US" dirty="0" smtClean="0"/>
              <a:t>This can make you nuts trying different ways to get the sitemap accepted.</a:t>
            </a:r>
          </a:p>
          <a:p>
            <a:endParaRPr lang="en-US" dirty="0"/>
          </a:p>
          <a:p>
            <a:r>
              <a:rPr lang="en-US" dirty="0" smtClean="0"/>
              <a:t>Also, be sure to use the correct (www or non-www) version when you submit the sitemap.</a:t>
            </a:r>
          </a:p>
          <a:p>
            <a:endParaRPr lang="en-US" dirty="0"/>
          </a:p>
          <a:p>
            <a:r>
              <a:rPr lang="en-US" dirty="0" smtClean="0"/>
              <a:t>Also watch out for https:// and http:// versions.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50713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Joomla!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Joomla! 3.8.12 – Aug. 25 – Security and Bug Fixes / Improvements</a:t>
            </a:r>
          </a:p>
          <a:p>
            <a:pPr lvl="1"/>
            <a:r>
              <a:rPr lang="en-US" sz="1600" dirty="0"/>
              <a:t>Low Priority - Core -  Hardening the </a:t>
            </a:r>
            <a:r>
              <a:rPr lang="en-US" sz="1600" dirty="0" err="1"/>
              <a:t>InputFilter</a:t>
            </a:r>
            <a:r>
              <a:rPr lang="en-US" sz="1600" dirty="0"/>
              <a:t> for </a:t>
            </a:r>
            <a:r>
              <a:rPr lang="en-US" sz="1600" dirty="0" err="1"/>
              <a:t>phar</a:t>
            </a:r>
            <a:r>
              <a:rPr lang="en-US" sz="1600" dirty="0"/>
              <a:t> stubs (affecting Joomla 1.5.0 through 3.8.11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/>
              <a:t>Low Priority - Core - Stored XSS vulnerability in the frontend profile (affecting Joomla 1.5.0 through 3.8.11) </a:t>
            </a:r>
            <a:endParaRPr lang="en-US" sz="1600" dirty="0" smtClean="0"/>
          </a:p>
          <a:p>
            <a:pPr lvl="1"/>
            <a:r>
              <a:rPr lang="en-US" sz="1600" dirty="0" smtClean="0"/>
              <a:t>Low </a:t>
            </a:r>
            <a:r>
              <a:rPr lang="en-US" sz="1600" dirty="0"/>
              <a:t>Priority - Core - ACL Violation in custom fields (affecting Joomla 3.7.0 through 3.8.11) </a:t>
            </a:r>
            <a:r>
              <a:rPr lang="en-US" sz="1600" dirty="0">
                <a:hlinkClick r:id="rId2"/>
              </a:rPr>
              <a:t>More information </a:t>
            </a:r>
            <a:r>
              <a:rPr lang="en-US" sz="1600" dirty="0" smtClean="0">
                <a:hlinkClick r:id="rId2"/>
              </a:rPr>
              <a:t>»</a:t>
            </a:r>
            <a:endParaRPr lang="en-US" sz="1600" dirty="0" smtClean="0"/>
          </a:p>
          <a:p>
            <a:pPr lvl="1"/>
            <a:r>
              <a:rPr lang="en-US" sz="1600" dirty="0" err="1"/>
              <a:t>mod_articles_latest</a:t>
            </a:r>
            <a:r>
              <a:rPr lang="en-US" sz="1600" dirty="0"/>
              <a:t> and </a:t>
            </a:r>
            <a:r>
              <a:rPr lang="en-US" sz="1600" dirty="0" err="1"/>
              <a:t>mod_articles_news</a:t>
            </a:r>
            <a:r>
              <a:rPr lang="en-US" sz="1600" dirty="0"/>
              <a:t>: fix to show featured articles </a:t>
            </a:r>
            <a:r>
              <a:rPr lang="en-US" sz="1600" dirty="0">
                <a:hlinkClick r:id="rId3"/>
              </a:rPr>
              <a:t>#21336</a:t>
            </a:r>
            <a:endParaRPr lang="en-US" sz="1600" dirty="0"/>
          </a:p>
          <a:p>
            <a:pPr lvl="1"/>
            <a:r>
              <a:rPr lang="en-US" sz="1600" dirty="0"/>
              <a:t>Tags in </a:t>
            </a:r>
            <a:r>
              <a:rPr lang="en-US" sz="1600" dirty="0" err="1"/>
              <a:t>com_content</a:t>
            </a:r>
            <a:r>
              <a:rPr lang="en-US" sz="1600" dirty="0"/>
              <a:t>: fix to display tags when other item info are set to hidden </a:t>
            </a:r>
            <a:r>
              <a:rPr lang="en-US" sz="1600" dirty="0">
                <a:hlinkClick r:id="rId4"/>
              </a:rPr>
              <a:t>#21275</a:t>
            </a:r>
            <a:endParaRPr lang="en-US" sz="1600" dirty="0"/>
          </a:p>
          <a:p>
            <a:pPr lvl="1"/>
            <a:r>
              <a:rPr lang="en-US" sz="1600" dirty="0" err="1"/>
              <a:t>com_tags</a:t>
            </a:r>
            <a:r>
              <a:rPr lang="en-US" sz="1600" dirty="0"/>
              <a:t>: All Tags default layout </a:t>
            </a:r>
            <a:r>
              <a:rPr lang="en-US" sz="1600" dirty="0">
                <a:hlinkClick r:id="rId5"/>
              </a:rPr>
              <a:t>#21031</a:t>
            </a:r>
            <a:endParaRPr lang="en-US" sz="1600" dirty="0"/>
          </a:p>
          <a:p>
            <a:pPr lvl="1"/>
            <a:r>
              <a:rPr lang="en-US" sz="1600" dirty="0"/>
              <a:t>Allows filtering by the archived state in the redirect component </a:t>
            </a:r>
            <a:r>
              <a:rPr lang="en-US" sz="1600" dirty="0">
                <a:hlinkClick r:id="rId6"/>
              </a:rPr>
              <a:t>#21673</a:t>
            </a:r>
            <a:endParaRPr lang="en-US" sz="1600" dirty="0"/>
          </a:p>
          <a:p>
            <a:pPr lvl="1"/>
            <a:endParaRPr lang="en-US" sz="1400" dirty="0"/>
          </a:p>
          <a:p>
            <a:pPr lvl="2"/>
            <a:endParaRPr lang="en-US" sz="1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24153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Joomla!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Joomla! 3.9 expected Oct. 23, 2018</a:t>
            </a:r>
          </a:p>
          <a:p>
            <a:pPr lvl="1"/>
            <a:r>
              <a:rPr lang="en-US" dirty="0" smtClean="0"/>
              <a:t>Privacy Tool Suite for GDPR (Beta is out)</a:t>
            </a:r>
          </a:p>
          <a:p>
            <a:pPr lvl="2"/>
            <a:r>
              <a:rPr lang="en-US" sz="2000" dirty="0" smtClean="0"/>
              <a:t>API for extension developers</a:t>
            </a:r>
          </a:p>
          <a:p>
            <a:pPr lvl="2"/>
            <a:r>
              <a:rPr lang="en-US" sz="2000" dirty="0" smtClean="0"/>
              <a:t>Gain consent of users, track consent, take care about consent retention time</a:t>
            </a:r>
          </a:p>
          <a:p>
            <a:pPr lvl="2"/>
            <a:r>
              <a:rPr lang="en-US" sz="2000" dirty="0" smtClean="0"/>
              <a:t>Make it easier for users to submit information requests, download their data</a:t>
            </a:r>
          </a:p>
          <a:p>
            <a:r>
              <a:rPr lang="en-US" dirty="0" smtClean="0"/>
              <a:t>Joomla! 3.10 – last of Joomla! 3.x Series – date TBD</a:t>
            </a:r>
          </a:p>
          <a:p>
            <a:pPr lvl="1"/>
            <a:r>
              <a:rPr lang="en-US" dirty="0" smtClean="0"/>
              <a:t>API changes prior to Joomla! 4.0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841658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Major Release – Joomla! 4.0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572000" cy="4267200"/>
          </a:xfrm>
        </p:spPr>
        <p:txBody>
          <a:bodyPr/>
          <a:lstStyle/>
          <a:p>
            <a:r>
              <a:rPr lang="en-US" sz="2400" dirty="0" smtClean="0"/>
              <a:t>Numerous Improvements</a:t>
            </a:r>
          </a:p>
          <a:p>
            <a:pPr lvl="1"/>
            <a:r>
              <a:rPr lang="en-US" sz="1400" dirty="0"/>
              <a:t>New core UI based on Bootstrap 4 </a:t>
            </a:r>
            <a:endParaRPr lang="en-US" sz="1400" dirty="0" smtClean="0"/>
          </a:p>
          <a:p>
            <a:pPr lvl="1"/>
            <a:r>
              <a:rPr lang="en-US" sz="1400" dirty="0" smtClean="0"/>
              <a:t>Faster page loading times</a:t>
            </a:r>
          </a:p>
          <a:p>
            <a:pPr lvl="1"/>
            <a:r>
              <a:rPr lang="en-US" sz="1400" dirty="0" smtClean="0"/>
              <a:t>Use </a:t>
            </a:r>
            <a:r>
              <a:rPr lang="en-US" sz="1400" dirty="0"/>
              <a:t>of more Joomla! Framework packages </a:t>
            </a:r>
            <a:endParaRPr lang="en-US" sz="1400" dirty="0" smtClean="0"/>
          </a:p>
          <a:p>
            <a:pPr lvl="1"/>
            <a:r>
              <a:rPr lang="en-US" sz="1400" dirty="0" smtClean="0"/>
              <a:t>Framework agnostic Web components</a:t>
            </a:r>
          </a:p>
          <a:p>
            <a:pPr lvl="1"/>
            <a:r>
              <a:rPr lang="en-US" sz="1400" dirty="0" smtClean="0"/>
              <a:t>Refactored </a:t>
            </a:r>
            <a:r>
              <a:rPr lang="en-US" sz="1400" dirty="0"/>
              <a:t>event management system </a:t>
            </a:r>
            <a:endParaRPr lang="en-US" sz="1400" dirty="0" smtClean="0"/>
          </a:p>
          <a:p>
            <a:pPr lvl="1"/>
            <a:r>
              <a:rPr lang="en-US" sz="1400" dirty="0" smtClean="0"/>
              <a:t>Introduction </a:t>
            </a:r>
            <a:r>
              <a:rPr lang="en-US" sz="1400" dirty="0"/>
              <a:t>of a service container for global dependency </a:t>
            </a:r>
            <a:r>
              <a:rPr lang="en-US" sz="1400" dirty="0" smtClean="0"/>
              <a:t>management/injection</a:t>
            </a:r>
          </a:p>
          <a:p>
            <a:pPr lvl="1"/>
            <a:r>
              <a:rPr lang="en-US" sz="1400" dirty="0" smtClean="0"/>
              <a:t>MVC layer improvements </a:t>
            </a:r>
          </a:p>
          <a:p>
            <a:pPr lvl="1"/>
            <a:r>
              <a:rPr lang="en-US" sz="1400" dirty="0" smtClean="0"/>
              <a:t>Use of </a:t>
            </a:r>
            <a:r>
              <a:rPr lang="en-US" sz="1400" dirty="0" err="1" smtClean="0"/>
              <a:t>Jlayout</a:t>
            </a:r>
            <a:r>
              <a:rPr lang="en-US" sz="1400" dirty="0" smtClean="0"/>
              <a:t> as primary component layout renderer</a:t>
            </a:r>
          </a:p>
          <a:p>
            <a:pPr lvl="1"/>
            <a:r>
              <a:rPr lang="en-US" sz="1400" dirty="0" smtClean="0"/>
              <a:t>Full code </a:t>
            </a:r>
            <a:r>
              <a:rPr lang="en-US" sz="1400" dirty="0" err="1" smtClean="0"/>
              <a:t>namespacing</a:t>
            </a: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3438" y="2286000"/>
            <a:ext cx="3924300" cy="3733800"/>
          </a:xfrm>
        </p:spPr>
        <p:txBody>
          <a:bodyPr/>
          <a:lstStyle/>
          <a:p>
            <a:pPr lvl="1"/>
            <a:r>
              <a:rPr lang="en-US" sz="1400" dirty="0"/>
              <a:t>Removal of jQuery from core</a:t>
            </a:r>
          </a:p>
          <a:p>
            <a:pPr lvl="1"/>
            <a:r>
              <a:rPr lang="en-US" sz="1400" dirty="0"/>
              <a:t>Final Router Improvements</a:t>
            </a:r>
          </a:p>
          <a:p>
            <a:pPr lvl="1"/>
            <a:r>
              <a:rPr lang="en-US" sz="1400" dirty="0"/>
              <a:t>Features to improve SEO</a:t>
            </a:r>
          </a:p>
          <a:p>
            <a:pPr lvl="1"/>
            <a:r>
              <a:rPr lang="en-US" sz="1400" dirty="0"/>
              <a:t>Hypermedia API (</a:t>
            </a:r>
            <a:r>
              <a:rPr lang="en-US" sz="1400" dirty="0" err="1"/>
              <a:t>webservices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Improvements to installation process</a:t>
            </a:r>
          </a:p>
          <a:p>
            <a:pPr lvl="1"/>
            <a:r>
              <a:rPr lang="en-US" sz="1400" dirty="0"/>
              <a:t>New </a:t>
            </a:r>
            <a:r>
              <a:rPr lang="en-US" sz="1400" dirty="0" smtClean="0"/>
              <a:t>Frontend and Backend templates</a:t>
            </a:r>
          </a:p>
          <a:p>
            <a:pPr lvl="1"/>
            <a:r>
              <a:rPr lang="en-US" sz="1400" dirty="0" smtClean="0"/>
              <a:t>New Media Manager</a:t>
            </a:r>
            <a:endParaRPr lang="en-US" sz="1400" dirty="0"/>
          </a:p>
          <a:p>
            <a:r>
              <a:rPr lang="en-US" sz="2400" dirty="0"/>
              <a:t>Schedule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Alpha 4.0.0 is out</a:t>
            </a:r>
          </a:p>
          <a:p>
            <a:pPr lvl="1"/>
            <a:r>
              <a:rPr lang="en-US" sz="1400" dirty="0"/>
              <a:t>Beta is </a:t>
            </a:r>
            <a:r>
              <a:rPr lang="en-US" sz="1400" dirty="0" smtClean="0"/>
              <a:t>coming,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r>
              <a:rPr lang="en-US" sz="1400" dirty="0" err="1" smtClean="0"/>
              <a:t>Qtr</a:t>
            </a:r>
            <a:r>
              <a:rPr lang="en-US" sz="1400" dirty="0" smtClean="0"/>
              <a:t> 2018</a:t>
            </a:r>
          </a:p>
          <a:p>
            <a:pPr lvl="1"/>
            <a:r>
              <a:rPr lang="en-US" sz="1400" dirty="0" smtClean="0"/>
              <a:t>Stable </a:t>
            </a:r>
            <a:r>
              <a:rPr lang="en-US" sz="1400" dirty="0"/>
              <a:t>due in </a:t>
            </a:r>
            <a:r>
              <a:rPr lang="en-US" sz="1400" dirty="0" smtClean="0"/>
              <a:t>2019</a:t>
            </a:r>
          </a:p>
          <a:p>
            <a:r>
              <a:rPr lang="en-US" sz="2400" dirty="0" smtClean="0"/>
              <a:t>Minimum PHP 7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www.ursamajorconsulting.com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941141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NOVA JUG Events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November plans</a:t>
            </a:r>
          </a:p>
          <a:p>
            <a:pPr lvl="1"/>
            <a:r>
              <a:rPr lang="en-US" sz="2400" dirty="0" smtClean="0"/>
              <a:t>We don’t have the Kings Park Library</a:t>
            </a:r>
          </a:p>
          <a:p>
            <a:pPr lvl="1"/>
            <a:r>
              <a:rPr lang="en-US" sz="2400" dirty="0" smtClean="0"/>
              <a:t>Date is listed as Thurs. Nov.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Virtual meetup? Other location?</a:t>
            </a:r>
          </a:p>
          <a:p>
            <a:pPr lvl="1"/>
            <a:r>
              <a:rPr lang="en-US" sz="2400" dirty="0" smtClean="0"/>
              <a:t>Topics?</a:t>
            </a:r>
          </a:p>
          <a:p>
            <a:r>
              <a:rPr lang="en-US" sz="2800" dirty="0" smtClean="0"/>
              <a:t>December 17, 2018: Monday</a:t>
            </a:r>
          </a:p>
          <a:p>
            <a:pPr lvl="1"/>
            <a:r>
              <a:rPr lang="en-US" sz="2400" dirty="0" smtClean="0"/>
              <a:t>Kings Park Library, 7pm</a:t>
            </a:r>
          </a:p>
          <a:p>
            <a:pPr lvl="1"/>
            <a:r>
              <a:rPr lang="en-US" sz="2400" dirty="0" smtClean="0"/>
              <a:t>Topics?</a:t>
            </a:r>
          </a:p>
          <a:p>
            <a:r>
              <a:rPr lang="en-US" sz="2800" dirty="0" smtClean="0"/>
              <a:t>January 2019: Not yet reserved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A391-9F9C-4EEC-BDB7-8C5225CBD88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99365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Joomla!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501062" cy="4267200"/>
          </a:xfrm>
        </p:spPr>
        <p:txBody>
          <a:bodyPr/>
          <a:lstStyle/>
          <a:p>
            <a:r>
              <a:rPr lang="en-US" sz="1800" dirty="0" smtClean="0"/>
              <a:t>Joomla users Group of NJ</a:t>
            </a:r>
          </a:p>
          <a:p>
            <a:pPr lvl="1"/>
            <a:r>
              <a:rPr lang="en-US" sz="1600" dirty="0"/>
              <a:t>Content Display with Latest News </a:t>
            </a:r>
            <a:r>
              <a:rPr lang="en-US" sz="1600" dirty="0" smtClean="0"/>
              <a:t>Enhanced, Olivier </a:t>
            </a:r>
            <a:r>
              <a:rPr lang="en-US" sz="1600" dirty="0" err="1" smtClean="0"/>
              <a:t>Buisard</a:t>
            </a:r>
            <a:r>
              <a:rPr lang="en-US" sz="1600" dirty="0" smtClean="0"/>
              <a:t>, extension developer (component)</a:t>
            </a:r>
            <a:endParaRPr lang="en-US" sz="1600" dirty="0"/>
          </a:p>
          <a:p>
            <a:pPr lvl="1"/>
            <a:r>
              <a:rPr lang="en-US" sz="1600" b="1" dirty="0" smtClean="0">
                <a:solidFill>
                  <a:srgbClr val="FF0000"/>
                </a:solidFill>
              </a:rPr>
              <a:t>Tuesday, Oct. 16, 2018, 2:00 PM</a:t>
            </a:r>
          </a:p>
          <a:p>
            <a:pPr lvl="1"/>
            <a:r>
              <a:rPr lang="en-US" sz="1600" dirty="0" smtClean="0"/>
              <a:t>Remote Option</a:t>
            </a:r>
          </a:p>
          <a:p>
            <a:r>
              <a:rPr lang="en-US" sz="1800" dirty="0" smtClean="0"/>
              <a:t>JUG Chicago North (JUGCN) – joomlachicagonorth.com</a:t>
            </a:r>
          </a:p>
          <a:p>
            <a:pPr lvl="1"/>
            <a:r>
              <a:rPr lang="en-US" sz="1600" dirty="0" smtClean="0"/>
              <a:t>Marketing Automation, </a:t>
            </a:r>
            <a:r>
              <a:rPr lang="en-US" sz="1600" b="1" dirty="0" smtClean="0">
                <a:solidFill>
                  <a:srgbClr val="FF0000"/>
                </a:solidFill>
              </a:rPr>
              <a:t>Wednesday, October 17, 2018, 11:00 AM</a:t>
            </a:r>
          </a:p>
          <a:p>
            <a:pPr lvl="1"/>
            <a:r>
              <a:rPr lang="en-US" sz="1600" dirty="0" err="1" smtClean="0"/>
              <a:t>Jinbound</a:t>
            </a:r>
            <a:r>
              <a:rPr lang="en-US" sz="1600" dirty="0" smtClean="0"/>
              <a:t> and </a:t>
            </a:r>
            <a:r>
              <a:rPr lang="en-US" sz="1600" dirty="0" err="1" smtClean="0"/>
              <a:t>OSDownload</a:t>
            </a:r>
            <a:r>
              <a:rPr lang="en-US" sz="1600" dirty="0" smtClean="0"/>
              <a:t>, Steve Burge, Nov. 14, 2018, 11:00 AM – </a:t>
            </a:r>
            <a:r>
              <a:rPr lang="en-US" sz="1600" dirty="0"/>
              <a:t>$5 online</a:t>
            </a:r>
            <a:endParaRPr lang="en-US" sz="1600" dirty="0" smtClean="0"/>
          </a:p>
          <a:p>
            <a:pPr lvl="1"/>
            <a:r>
              <a:rPr lang="en-US" sz="1600" dirty="0" smtClean="0"/>
              <a:t>Valuing Your Website, Avery Cohen, Dec. 12, 2018 - $5 online</a:t>
            </a:r>
          </a:p>
          <a:p>
            <a:r>
              <a:rPr lang="en-US" sz="1800" dirty="0" err="1" smtClean="0"/>
              <a:t>JoomlaDays</a:t>
            </a:r>
            <a:endParaRPr lang="en-US" sz="1800" dirty="0" smtClean="0"/>
          </a:p>
          <a:p>
            <a:pPr lvl="1"/>
            <a:r>
              <a:rPr lang="en-US" sz="1600" dirty="0" smtClean="0"/>
              <a:t>Italy: Oct. 27, 2018</a:t>
            </a:r>
          </a:p>
          <a:p>
            <a:pPr lvl="1"/>
            <a:r>
              <a:rPr lang="en-US" sz="1600" dirty="0" smtClean="0"/>
              <a:t>Germany: November 9, 2018</a:t>
            </a:r>
          </a:p>
          <a:p>
            <a:pPr lvl="1"/>
            <a:r>
              <a:rPr lang="en-US" sz="1600" dirty="0" smtClean="0"/>
              <a:t>Madrid: November 17, 2018</a:t>
            </a:r>
          </a:p>
          <a:p>
            <a:pPr lvl="1"/>
            <a:r>
              <a:rPr lang="en-US" sz="1600" dirty="0" smtClean="0"/>
              <a:t>Austria: March 29, 2019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565047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List from Chicago North JUG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Securing Your Joomla Site</a:t>
            </a:r>
          </a:p>
          <a:p>
            <a:r>
              <a:rPr lang="en-US" sz="1800" dirty="0"/>
              <a:t>Quick Site Builds</a:t>
            </a:r>
          </a:p>
          <a:p>
            <a:r>
              <a:rPr lang="en-US" sz="1800" dirty="0"/>
              <a:t>CRM: </a:t>
            </a:r>
            <a:r>
              <a:rPr lang="en-US" sz="1800" dirty="0" err="1"/>
              <a:t>Jinbound</a:t>
            </a:r>
            <a:endParaRPr lang="en-US" sz="1800" dirty="0"/>
          </a:p>
          <a:p>
            <a:r>
              <a:rPr lang="en-US" sz="1800" dirty="0"/>
              <a:t>CRM for Non-profits: CiviCRM</a:t>
            </a:r>
          </a:p>
          <a:p>
            <a:r>
              <a:rPr lang="en-US" sz="1800" dirty="0"/>
              <a:t>Framework: Gantry</a:t>
            </a:r>
          </a:p>
          <a:p>
            <a:r>
              <a:rPr lang="en-US" sz="1800" dirty="0"/>
              <a:t>Framework: Helix </a:t>
            </a:r>
          </a:p>
          <a:p>
            <a:r>
              <a:rPr lang="en-US" sz="1800" dirty="0"/>
              <a:t>Framework: T3</a:t>
            </a:r>
          </a:p>
          <a:p>
            <a:r>
              <a:rPr lang="en-US" sz="1800" dirty="0" err="1"/>
              <a:t>eCommerce</a:t>
            </a:r>
            <a:r>
              <a:rPr lang="en-US" sz="1800" dirty="0"/>
              <a:t>: J2Store</a:t>
            </a:r>
          </a:p>
          <a:p>
            <a:r>
              <a:rPr lang="en-US" sz="1800" dirty="0"/>
              <a:t>Marketing Automation</a:t>
            </a:r>
          </a:p>
          <a:p>
            <a:r>
              <a:rPr lang="en-US" sz="1800" dirty="0" err="1"/>
              <a:t>EasyArticles</a:t>
            </a:r>
            <a:endParaRPr lang="en-US" sz="1800" dirty="0"/>
          </a:p>
          <a:p>
            <a:r>
              <a:rPr lang="en-US" sz="1800" dirty="0"/>
              <a:t>Multilingual Sites</a:t>
            </a:r>
          </a:p>
          <a:p>
            <a:r>
              <a:rPr lang="en-US" sz="1800" dirty="0" err="1"/>
              <a:t>EasyBlog</a:t>
            </a:r>
            <a:endParaRPr lang="en-US" sz="1800" dirty="0"/>
          </a:p>
          <a:p>
            <a:r>
              <a:rPr lang="en-US" sz="1800" dirty="0"/>
              <a:t>Tools your Joomla Agency Needs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10-15-2018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www.ursamajorconsulting.com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FE47D-1719-4ABD-8A2E-77F4BB0DFC6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757930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31411</TotalTime>
  <Words>1875</Words>
  <Application>Microsoft Office PowerPoint</Application>
  <PresentationFormat>On-screen Show (4:3)</PresentationFormat>
  <Paragraphs>388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Profile</vt:lpstr>
      <vt:lpstr>Joomla! SEO</vt:lpstr>
      <vt:lpstr>Agenda</vt:lpstr>
      <vt:lpstr>Joomla! Updates</vt:lpstr>
      <vt:lpstr>Joomla! Updates</vt:lpstr>
      <vt:lpstr>Upcoming Joomla! Release</vt:lpstr>
      <vt:lpstr>Major Release – Joomla! 4.0</vt:lpstr>
      <vt:lpstr>Upcoming NOVA JUG Events</vt:lpstr>
      <vt:lpstr>Other Joomla! Events</vt:lpstr>
      <vt:lpstr>Topic List from Chicago North JUG</vt:lpstr>
      <vt:lpstr>Joomla! SEO</vt:lpstr>
      <vt:lpstr>SEO is a BIG topic</vt:lpstr>
      <vt:lpstr>SEO</vt:lpstr>
      <vt:lpstr>SEO Terminology</vt:lpstr>
      <vt:lpstr>Some Joomla! SEO Tools</vt:lpstr>
      <vt:lpstr>Content Planning</vt:lpstr>
      <vt:lpstr>Joomla! Development</vt:lpstr>
      <vt:lpstr>Site structure</vt:lpstr>
      <vt:lpstr>SEF URLs</vt:lpstr>
      <vt:lpstr>“Duplicate Content”</vt:lpstr>
      <vt:lpstr>Links and Images</vt:lpstr>
      <vt:lpstr>Heading Tags</vt:lpstr>
      <vt:lpstr>Meta Descriptions, Robots Instructions</vt:lpstr>
      <vt:lpstr>Microdata</vt:lpstr>
      <vt:lpstr>404 Pages</vt:lpstr>
      <vt:lpstr>Robots.txt</vt:lpstr>
      <vt:lpstr>SSL Certificate</vt:lpstr>
      <vt:lpstr>Monitoring</vt:lpstr>
      <vt:lpstr>Sources</vt:lpstr>
      <vt:lpstr>Security Tidbit for the Day</vt:lpstr>
      <vt:lpstr>Sitemap Tidbit of the Day</vt:lpstr>
    </vt:vector>
  </TitlesOfParts>
  <Company>Ursa Major Consulting,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Joomla! Web Security</dc:title>
  <dc:creator>Dorothy Firsching</dc:creator>
  <cp:lastModifiedBy>Dorothy</cp:lastModifiedBy>
  <cp:revision>74</cp:revision>
  <dcterms:created xsi:type="dcterms:W3CDTF">2011-12-29T03:18:07Z</dcterms:created>
  <dcterms:modified xsi:type="dcterms:W3CDTF">2018-10-15T18:37:11Z</dcterms:modified>
</cp:coreProperties>
</file>