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256" r:id="rId2"/>
    <p:sldId id="269" r:id="rId3"/>
    <p:sldId id="288" r:id="rId4"/>
    <p:sldId id="314" r:id="rId5"/>
    <p:sldId id="290" r:id="rId6"/>
    <p:sldId id="291" r:id="rId7"/>
    <p:sldId id="316" r:id="rId8"/>
    <p:sldId id="292" r:id="rId9"/>
    <p:sldId id="293" r:id="rId10"/>
    <p:sldId id="317" r:id="rId11"/>
    <p:sldId id="294" r:id="rId12"/>
    <p:sldId id="318" r:id="rId13"/>
    <p:sldId id="31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99" d="100"/>
          <a:sy n="99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77C9288-AAE9-4F9D-809D-DF668FFE1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1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3F57-C6E5-4C80-A43A-8679AE091B6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88413-6575-47AA-A8E8-272FFFF6DFA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6079D7-1E80-4BFD-8951-21910A7325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29F5-3E81-47B5-BF63-42201FCBB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9485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D62F7-41C4-42DD-8FAD-340AF2106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6436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476603C-1BBE-4265-932F-232B54A44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6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FE47D-1719-4ABD-8A2E-77F4BB0DF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8056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2450F-A06F-44C0-9AB6-3E04C3B83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2078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A391-9F9C-4EEC-BDB7-8C5225CBD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47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EB040-9F88-42D6-A818-C64C42A3D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0652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7B07-6842-4CFC-948A-BCA535F8F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3681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C4F8-F011-495D-8911-2004F7016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2833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9767-4E36-4AEA-BED8-6BAE27BF3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4785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F041-E894-464C-964F-338D5181B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425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altLang="en-US"/>
              <a:t>www.ursamajorconsulting.com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2F0F34-4646-442C-910A-37E30EF0A5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firsching@ursamajorconsult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omla-day.at/de/aktuell/69-joomladay-programm-2019" TargetMode="External"/><Relationship Id="rId2" Type="http://schemas.openxmlformats.org/officeDocument/2006/relationships/hyperlink" Target="https://joomladayflorida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omla.org/announcements/release-news/5755-joomla-3-9-2-releas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conferencecall.com/wall/recorded_audio?audioRecordingUrl=https%3A%2F%2Frs0000.freeconferencecall.com%2Fstorage%2FsgetFCC2%2FHbk37%2FaRWpZ&amp;subscriptionId=6048440" TargetMode="External"/><Relationship Id="rId2" Type="http://schemas.openxmlformats.org/officeDocument/2006/relationships/hyperlink" Target="https://joomlausersnj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www.ursamajorconsulting.com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0D4219B-E50A-4B93-933F-2104EFE392F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Joomla! Updates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Northern Virginia Joomla Users Group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January, 2019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Dorothy Firsching, Ursa Major Consulting, LLC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dfirsching@ursamajorconsulting.com</a:t>
            </a:r>
            <a:r>
              <a:rPr lang="en-US" altLang="en-US" sz="2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r>
              <a:rPr lang="en-US" dirty="0" err="1" smtClean="0"/>
              <a:t>JoomlaDays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r>
              <a:rPr lang="en-US" sz="1600" dirty="0" smtClean="0"/>
              <a:t>Florida</a:t>
            </a:r>
            <a:r>
              <a:rPr lang="en-US" sz="1600" dirty="0"/>
              <a:t>:  Tampa, FL Feb. 22-24, 2019 </a:t>
            </a:r>
            <a:r>
              <a:rPr lang="en-US" sz="1600" dirty="0">
                <a:hlinkClick r:id="rId2"/>
              </a:rPr>
              <a:t>https://joomladayflorida.com/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/>
              <a:t>The Premier North American Joomla Event</a:t>
            </a:r>
          </a:p>
          <a:p>
            <a:pPr marL="438150" lvl="1" indent="0">
              <a:buNone/>
            </a:pPr>
            <a:r>
              <a:rPr lang="en-US" sz="1200" dirty="0" err="1"/>
              <a:t>JoomlaDay</a:t>
            </a:r>
            <a:r>
              <a:rPr lang="en-US" sz="1200" dirty="0"/>
              <a:t> Florida brings together web designers, integrators, developers, and marketers for an annual weekend event. Our past events have sold out months to weeks before the event, and </a:t>
            </a:r>
            <a:r>
              <a:rPr lang="en-US" sz="1200" dirty="0" err="1"/>
              <a:t>JoomlaDay</a:t>
            </a:r>
            <a:r>
              <a:rPr lang="en-US" sz="1200" dirty="0"/>
              <a:t> Florida is currently the largest attended Joomla Day in the United States. This year's three-day schedule will kick off with an afternoon of workshops and Joomla Certification and Friday, Feb 22nd, with a VIP Event on Friday night. The event continues with a full day of sessions on Saturday, Feb 23rd and our Networking Party in the evening. </a:t>
            </a:r>
            <a:r>
              <a:rPr lang="en-US" sz="1200" dirty="0" err="1"/>
              <a:t>JoomlaDay</a:t>
            </a:r>
            <a:r>
              <a:rPr lang="en-US" sz="1200" dirty="0"/>
              <a:t> Florida 2019 will conclude with a full day of labs on Sunday, Feb 24th</a:t>
            </a:r>
            <a:r>
              <a:rPr lang="en-US" sz="1200" dirty="0" smtClean="0"/>
              <a:t>.</a:t>
            </a:r>
            <a:endParaRPr lang="en-US" sz="1600" dirty="0"/>
          </a:p>
          <a:p>
            <a:r>
              <a:rPr lang="en-US" sz="1600" dirty="0"/>
              <a:t>France:  March 8, 2019</a:t>
            </a:r>
          </a:p>
          <a:p>
            <a:r>
              <a:rPr lang="en-US" sz="1600" dirty="0"/>
              <a:t>Israel:  March </a:t>
            </a:r>
            <a:r>
              <a:rPr lang="en-US" sz="1600" dirty="0" smtClean="0"/>
              <a:t>27, </a:t>
            </a:r>
            <a:r>
              <a:rPr lang="en-US" sz="1600" dirty="0"/>
              <a:t>2019</a:t>
            </a:r>
          </a:p>
          <a:p>
            <a:r>
              <a:rPr lang="en-US" sz="1600" dirty="0"/>
              <a:t>Austria</a:t>
            </a:r>
            <a:r>
              <a:rPr lang="en-US" sz="1600" dirty="0"/>
              <a:t>: March </a:t>
            </a:r>
            <a:r>
              <a:rPr lang="en-US" sz="1600" dirty="0"/>
              <a:t>29-30, 2019, Vienna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joomla-day.at/de/aktuell/69-joomladay-programm-2019</a:t>
            </a:r>
            <a:r>
              <a:rPr lang="en-US" sz="1600" dirty="0" smtClean="0"/>
              <a:t> </a:t>
            </a:r>
            <a:endParaRPr lang="en-US" sz="1600" dirty="0"/>
          </a:p>
          <a:p>
            <a:pPr marL="471487" lvl="1" indent="0">
              <a:buNone/>
            </a:pPr>
            <a:r>
              <a:rPr lang="en-US" sz="1200" dirty="0" smtClean="0"/>
              <a:t>3 tracks, 2 days, at least 20 lectures and 3 workshops:  </a:t>
            </a:r>
          </a:p>
          <a:p>
            <a:pPr lvl="1"/>
            <a:r>
              <a:rPr lang="de-DE" sz="1200" dirty="0"/>
              <a:t>"Git" am Freitag vormittag</a:t>
            </a:r>
          </a:p>
          <a:p>
            <a:pPr lvl="1"/>
            <a:r>
              <a:rPr lang="de-DE" sz="1200" dirty="0"/>
              <a:t>"J4 Komponenten Upgrade" am Freitag nachmittag und</a:t>
            </a:r>
          </a:p>
          <a:p>
            <a:pPr lvl="1"/>
            <a:r>
              <a:rPr lang="de-DE" sz="1200" dirty="0"/>
              <a:t>"SEO" am Samstag </a:t>
            </a:r>
            <a:r>
              <a:rPr lang="de-DE" sz="1200" dirty="0" smtClean="0"/>
              <a:t>vormittag</a:t>
            </a:r>
            <a:endParaRPr lang="en-US" sz="1200" dirty="0"/>
          </a:p>
          <a:p>
            <a:r>
              <a:rPr lang="en-US" sz="1600" dirty="0"/>
              <a:t>Australia:  August 30, 2019</a:t>
            </a:r>
            <a:endParaRPr lang="en-US" sz="1600" dirty="0"/>
          </a:p>
          <a:p>
            <a:r>
              <a:rPr lang="en-US" sz="1600" dirty="0"/>
              <a:t>Chicago:  October 2019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509074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List from Chicago North </a:t>
            </a:r>
            <a:r>
              <a:rPr lang="en-US" dirty="0" smtClean="0"/>
              <a:t>JUG Plus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Securing Your Joomla Site</a:t>
            </a:r>
          </a:p>
          <a:p>
            <a:r>
              <a:rPr lang="en-US" sz="1800" dirty="0"/>
              <a:t>Quick Site Builds</a:t>
            </a:r>
          </a:p>
          <a:p>
            <a:r>
              <a:rPr lang="en-US" sz="1800" dirty="0"/>
              <a:t>CRM: </a:t>
            </a:r>
            <a:r>
              <a:rPr lang="en-US" sz="1800" dirty="0" err="1"/>
              <a:t>Jinbound</a:t>
            </a:r>
            <a:endParaRPr lang="en-US" sz="1800" dirty="0"/>
          </a:p>
          <a:p>
            <a:r>
              <a:rPr lang="en-US" sz="1800" dirty="0"/>
              <a:t>CRM for Non-profits: CiviCRM</a:t>
            </a:r>
          </a:p>
          <a:p>
            <a:r>
              <a:rPr lang="en-US" sz="1800" dirty="0"/>
              <a:t>Framework: Gantry</a:t>
            </a:r>
          </a:p>
          <a:p>
            <a:r>
              <a:rPr lang="en-US" sz="1800" dirty="0"/>
              <a:t>Framework: Helix </a:t>
            </a:r>
          </a:p>
          <a:p>
            <a:r>
              <a:rPr lang="en-US" sz="1800" dirty="0"/>
              <a:t>Framework: T3</a:t>
            </a:r>
          </a:p>
          <a:p>
            <a:r>
              <a:rPr lang="en-US" sz="1800" dirty="0" err="1"/>
              <a:t>eCommerce</a:t>
            </a:r>
            <a:r>
              <a:rPr lang="en-US" sz="1800" dirty="0"/>
              <a:t>: J2Store</a:t>
            </a:r>
          </a:p>
          <a:p>
            <a:r>
              <a:rPr lang="en-US" sz="1800" dirty="0"/>
              <a:t>Marketing Automation</a:t>
            </a:r>
          </a:p>
          <a:p>
            <a:r>
              <a:rPr lang="en-US" sz="1800" dirty="0" err="1"/>
              <a:t>EasyArticles</a:t>
            </a:r>
            <a:endParaRPr lang="en-US" sz="1800" dirty="0"/>
          </a:p>
          <a:p>
            <a:r>
              <a:rPr lang="en-US" sz="1800" dirty="0"/>
              <a:t>Multilingual Sites</a:t>
            </a:r>
          </a:p>
          <a:p>
            <a:r>
              <a:rPr lang="en-US" sz="1800" dirty="0" err="1"/>
              <a:t>EasyBlog</a:t>
            </a:r>
            <a:endParaRPr lang="en-US" sz="1800" dirty="0"/>
          </a:p>
          <a:p>
            <a:r>
              <a:rPr lang="en-US" sz="1800" dirty="0"/>
              <a:t>Tools your Joomla Agency Needs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5793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22392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smtClean="0"/>
              <a:t>Tidbits </a:t>
            </a:r>
            <a:r>
              <a:rPr lang="en-US" dirty="0" smtClean="0"/>
              <a:t>for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</a:t>
            </a:r>
            <a:r>
              <a:rPr lang="en-US" dirty="0" smtClean="0"/>
              <a:t>on User Logging</a:t>
            </a:r>
          </a:p>
          <a:p>
            <a:pPr lvl="1"/>
            <a:r>
              <a:rPr lang="en-US" dirty="0" smtClean="0"/>
              <a:t>Set it to email you if someone logs into the backend and takes certain actions</a:t>
            </a:r>
          </a:p>
          <a:p>
            <a:r>
              <a:rPr lang="en-US" dirty="0" smtClean="0"/>
              <a:t>Turn on 2-factor authentication</a:t>
            </a:r>
          </a:p>
          <a:p>
            <a:pPr lvl="1"/>
            <a:r>
              <a:rPr lang="en-US" dirty="0" smtClean="0"/>
              <a:t>Avoid brute forcing of your password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774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www.ursamajorconsulting.com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8D5-FA21-4AE8-A954-0FA479C943F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Joomla! Updates</a:t>
            </a:r>
          </a:p>
          <a:p>
            <a:r>
              <a:rPr lang="en-US" altLang="en-US" dirty="0" smtClean="0"/>
              <a:t>Upcoming JUG Meetings</a:t>
            </a:r>
          </a:p>
          <a:p>
            <a:r>
              <a:rPr lang="en-US" altLang="en-US" dirty="0" smtClean="0"/>
              <a:t>Dwayne Grimes – Upgrades and conte</a:t>
            </a:r>
            <a:r>
              <a:rPr lang="en-US" altLang="en-US" dirty="0" smtClean="0"/>
              <a:t>nt</a:t>
            </a:r>
            <a:r>
              <a:rPr lang="en-US" altLang="en-US" dirty="0" smtClean="0"/>
              <a:t> transfer</a:t>
            </a:r>
          </a:p>
          <a:p>
            <a:r>
              <a:rPr lang="en-US" altLang="en-US" dirty="0" smtClean="0"/>
              <a:t>Topics for Future - Discussion</a:t>
            </a:r>
            <a:endParaRPr lang="en-US" altLang="en-US" dirty="0" smtClean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Joomla!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r>
              <a:rPr lang="en-US" sz="2400" dirty="0" smtClean="0"/>
              <a:t>Joomla! 3.9.2 Release – Jan. 15, 2019</a:t>
            </a:r>
          </a:p>
          <a:p>
            <a:pPr lvl="1"/>
            <a:r>
              <a:rPr lang="en-US" sz="1600" dirty="0" smtClean="0"/>
              <a:t>Fixes 4 low priority security vulnerabilities affecting Joomla! 2.5.0 thru 3.9.1 </a:t>
            </a:r>
          </a:p>
          <a:p>
            <a:pPr lvl="1"/>
            <a:r>
              <a:rPr lang="en-US" sz="1600" dirty="0" smtClean="0"/>
              <a:t>Over 50 bug fixes and improvements</a:t>
            </a:r>
          </a:p>
          <a:p>
            <a:pPr lvl="1"/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www.joomla.org/announcements/release-news/5755-joomla-3-9-2-release.html</a:t>
            </a:r>
            <a:r>
              <a:rPr lang="en-US" sz="1600" dirty="0" smtClean="0"/>
              <a:t> </a:t>
            </a:r>
          </a:p>
          <a:p>
            <a:r>
              <a:rPr lang="en-US" sz="2400" dirty="0"/>
              <a:t>Joomla! 3.9 – The Privacy Tool </a:t>
            </a:r>
            <a:r>
              <a:rPr lang="en-US" sz="2400" dirty="0" smtClean="0"/>
              <a:t>Suite</a:t>
            </a:r>
          </a:p>
          <a:p>
            <a:pPr lvl="1"/>
            <a:r>
              <a:rPr lang="en-US" sz="1600" dirty="0" smtClean="0"/>
              <a:t>User Consents to privacy policy and/or terms and conditions</a:t>
            </a:r>
          </a:p>
          <a:p>
            <a:pPr lvl="1"/>
            <a:r>
              <a:rPr lang="en-US" sz="1600" dirty="0" smtClean="0"/>
              <a:t>Time-based consent expiration</a:t>
            </a:r>
          </a:p>
          <a:p>
            <a:pPr lvl="1"/>
            <a:r>
              <a:rPr lang="en-US" sz="1600" dirty="0" smtClean="0"/>
              <a:t>Track and manage information access or removal requests by users</a:t>
            </a:r>
          </a:p>
          <a:p>
            <a:pPr lvl="1"/>
            <a:r>
              <a:rPr lang="en-US" sz="1600" dirty="0" smtClean="0"/>
              <a:t>Plugin event for extension developers </a:t>
            </a:r>
            <a:r>
              <a:rPr lang="en-US" sz="1600" dirty="0" err="1" smtClean="0"/>
              <a:t>onPrivacycollectAdminCapabilities</a:t>
            </a:r>
            <a:endParaRPr lang="en-US" sz="1600" dirty="0" smtClean="0"/>
          </a:p>
          <a:p>
            <a:pPr lvl="1"/>
            <a:r>
              <a:rPr lang="en-US" sz="1600" dirty="0" smtClean="0"/>
              <a:t>User Actions Log</a:t>
            </a:r>
          </a:p>
          <a:p>
            <a:pPr lvl="1"/>
            <a:r>
              <a:rPr lang="en-US" sz="1600" dirty="0" smtClean="0"/>
              <a:t>And other enhancements…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9622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Joomla! 3.9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267200"/>
          </a:xfrm>
        </p:spPr>
        <p:txBody>
          <a:bodyPr/>
          <a:lstStyle/>
          <a:p>
            <a:r>
              <a:rPr lang="en-US" sz="2000" dirty="0"/>
              <a:t>User Actions Log – who’s done what, and </a:t>
            </a:r>
            <a:r>
              <a:rPr lang="en-US" sz="2000" dirty="0" smtClean="0"/>
              <a:t>when, and emails</a:t>
            </a:r>
            <a:endParaRPr lang="en-US" sz="2000" dirty="0"/>
          </a:p>
          <a:p>
            <a:r>
              <a:rPr lang="en-US" sz="2000" dirty="0"/>
              <a:t>Article </a:t>
            </a:r>
            <a:r>
              <a:rPr lang="en-US" sz="2000" dirty="0" smtClean="0"/>
              <a:t>Notes</a:t>
            </a:r>
          </a:p>
          <a:p>
            <a:r>
              <a:rPr lang="en-US" sz="2000" dirty="0" smtClean="0"/>
              <a:t>Backend </a:t>
            </a:r>
            <a:r>
              <a:rPr lang="en-US" sz="2000" dirty="0"/>
              <a:t>Article </a:t>
            </a:r>
            <a:r>
              <a:rPr lang="en-US" sz="2000" dirty="0" smtClean="0"/>
              <a:t>Search of Text and Notes</a:t>
            </a:r>
          </a:p>
          <a:p>
            <a:pPr lvl="1"/>
            <a:r>
              <a:rPr lang="en-US" sz="1600" dirty="0" smtClean="0"/>
              <a:t>Before, it was just the title</a:t>
            </a:r>
          </a:p>
          <a:p>
            <a:r>
              <a:rPr lang="en-US" sz="2000" dirty="0" smtClean="0"/>
              <a:t>Load module by Module ID</a:t>
            </a:r>
          </a:p>
          <a:p>
            <a:pPr lvl="1"/>
            <a:r>
              <a:rPr lang="en-US" sz="1600" dirty="0" smtClean="0"/>
              <a:t>{</a:t>
            </a:r>
            <a:r>
              <a:rPr lang="en-US" sz="1600" dirty="0" err="1" smtClean="0"/>
              <a:t>loadposition</a:t>
            </a:r>
            <a:r>
              <a:rPr lang="en-US" sz="1600" dirty="0" smtClean="0"/>
              <a:t>} as before, or {</a:t>
            </a:r>
            <a:r>
              <a:rPr lang="en-US" sz="1600" dirty="0" err="1" smtClean="0"/>
              <a:t>loadmodule</a:t>
            </a:r>
            <a:r>
              <a:rPr lang="en-US" sz="1600" dirty="0" smtClean="0"/>
              <a:t>} with module name</a:t>
            </a:r>
          </a:p>
          <a:p>
            <a:pPr lvl="1"/>
            <a:r>
              <a:rPr lang="en-US" sz="1600" dirty="0" smtClean="0"/>
              <a:t>{</a:t>
            </a:r>
            <a:r>
              <a:rPr lang="en-US" sz="1600" dirty="0" err="1" smtClean="0"/>
              <a:t>loadmodule</a:t>
            </a:r>
            <a:r>
              <a:rPr lang="en-US" sz="1600" dirty="0" smtClean="0"/>
              <a:t>: </a:t>
            </a:r>
            <a:r>
              <a:rPr lang="en-US" sz="1600" dirty="0" smtClean="0"/>
              <a:t>111}</a:t>
            </a:r>
            <a:endParaRPr lang="en-US" sz="1600" dirty="0"/>
          </a:p>
          <a:p>
            <a:r>
              <a:rPr lang="en-US" sz="2000" dirty="0"/>
              <a:t>Repeatable Custom </a:t>
            </a:r>
            <a:r>
              <a:rPr lang="en-US" sz="2000" dirty="0" smtClean="0"/>
              <a:t>Fields</a:t>
            </a:r>
          </a:p>
          <a:p>
            <a:r>
              <a:rPr lang="en-US" sz="2000" dirty="0" smtClean="0"/>
              <a:t>Alternative layouts for Custom Fields (like template override)</a:t>
            </a:r>
            <a:endParaRPr lang="en-US" sz="2000" dirty="0"/>
          </a:p>
          <a:p>
            <a:r>
              <a:rPr lang="en-US" sz="2000" dirty="0"/>
              <a:t>Google Invisible </a:t>
            </a:r>
            <a:r>
              <a:rPr lang="en-US" sz="2000" dirty="0" err="1"/>
              <a:t>reCAPTCHA</a:t>
            </a:r>
            <a:endParaRPr lang="en-US" sz="2000" dirty="0"/>
          </a:p>
          <a:p>
            <a:r>
              <a:rPr lang="en-US" sz="2000" dirty="0"/>
              <a:t>Latest articles by a specific </a:t>
            </a:r>
            <a:r>
              <a:rPr lang="en-US" sz="2000" dirty="0" smtClean="0"/>
              <a:t>author</a:t>
            </a:r>
          </a:p>
          <a:p>
            <a:r>
              <a:rPr lang="en-US" sz="2000" dirty="0" smtClean="0"/>
              <a:t>More image display options in the Newsflash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7041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br>
              <a:rPr lang="en-US" dirty="0" smtClean="0"/>
            </a:br>
            <a:r>
              <a:rPr lang="en-US" dirty="0" smtClean="0"/>
              <a:t>Joomla!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sz="2800" dirty="0" smtClean="0"/>
              <a:t>Joomla! 3.10 – last</a:t>
            </a:r>
            <a:br>
              <a:rPr lang="en-US" sz="2800" dirty="0" smtClean="0"/>
            </a:br>
            <a:r>
              <a:rPr lang="en-US" sz="2800" dirty="0" smtClean="0"/>
              <a:t> of Joomla! 3.x Series – late 2019</a:t>
            </a:r>
          </a:p>
          <a:p>
            <a:pPr lvl="1"/>
            <a:r>
              <a:rPr lang="en-US" sz="2400" dirty="0" smtClean="0"/>
              <a:t>API changes prior to Joomla! 4.0</a:t>
            </a:r>
          </a:p>
          <a:p>
            <a:pPr lvl="1"/>
            <a:r>
              <a:rPr lang="en-US" sz="2400" dirty="0" smtClean="0"/>
              <a:t>Will be supported for 2 years after release </a:t>
            </a:r>
          </a:p>
          <a:p>
            <a:r>
              <a:rPr lang="en-US" sz="2800" dirty="0" smtClean="0"/>
              <a:t>Joomla! 4.0 – late 2019</a:t>
            </a:r>
          </a:p>
          <a:p>
            <a:pPr lvl="1"/>
            <a:r>
              <a:rPr lang="en-US" sz="2400" dirty="0" smtClean="0"/>
              <a:t>During 2018, there were 4 Alpha releases of Joomla! </a:t>
            </a:r>
            <a:r>
              <a:rPr lang="en-US" sz="2400" dirty="0" smtClean="0"/>
              <a:t>4</a:t>
            </a:r>
          </a:p>
          <a:p>
            <a:pPr lvl="1"/>
            <a:r>
              <a:rPr lang="en-US" sz="2400" dirty="0" smtClean="0"/>
              <a:t>Requires PHP 7</a:t>
            </a:r>
          </a:p>
          <a:p>
            <a:pPr lvl="1"/>
            <a:r>
              <a:rPr lang="en-US" sz="2400" dirty="0" smtClean="0"/>
              <a:t>Many updates – see next page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481387" cy="161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4165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Major Release – Joomla! 4.0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572000" cy="4267200"/>
          </a:xfrm>
        </p:spPr>
        <p:txBody>
          <a:bodyPr/>
          <a:lstStyle/>
          <a:p>
            <a:r>
              <a:rPr lang="en-US" dirty="0" smtClean="0"/>
              <a:t>Numerous Improvements</a:t>
            </a:r>
          </a:p>
          <a:p>
            <a:pPr lvl="1"/>
            <a:r>
              <a:rPr lang="en-US" sz="1800" dirty="0"/>
              <a:t>New Media Manager</a:t>
            </a:r>
          </a:p>
          <a:p>
            <a:pPr lvl="1"/>
            <a:r>
              <a:rPr lang="en-US" sz="1800" dirty="0"/>
              <a:t>Publishing Workflow</a:t>
            </a:r>
          </a:p>
          <a:p>
            <a:pPr lvl="1"/>
            <a:r>
              <a:rPr lang="en-US" sz="1800" dirty="0" smtClean="0"/>
              <a:t>Restructured backend</a:t>
            </a:r>
            <a:endParaRPr lang="en-US" sz="1800" dirty="0" smtClean="0"/>
          </a:p>
          <a:p>
            <a:pPr lvl="2"/>
            <a:r>
              <a:rPr lang="en-US" sz="1050" dirty="0" smtClean="0"/>
              <a:t>Accessibility</a:t>
            </a:r>
          </a:p>
          <a:p>
            <a:pPr lvl="2"/>
            <a:r>
              <a:rPr lang="en-US" sz="1050" dirty="0" smtClean="0"/>
              <a:t>New Menu Logic </a:t>
            </a:r>
          </a:p>
          <a:p>
            <a:pPr lvl="2"/>
            <a:r>
              <a:rPr lang="en-US" sz="1050" dirty="0" smtClean="0"/>
              <a:t>New Dashboard</a:t>
            </a:r>
          </a:p>
          <a:p>
            <a:pPr lvl="2"/>
            <a:r>
              <a:rPr lang="en-US" sz="1050" dirty="0" smtClean="0"/>
              <a:t>Customized Columns</a:t>
            </a:r>
          </a:p>
          <a:p>
            <a:pPr lvl="1"/>
            <a:r>
              <a:rPr lang="en-US" sz="1600" dirty="0" smtClean="0"/>
              <a:t>Web </a:t>
            </a:r>
            <a:r>
              <a:rPr lang="en-US" sz="1600" dirty="0" smtClean="0"/>
              <a:t>Services</a:t>
            </a:r>
          </a:p>
          <a:p>
            <a:pPr lvl="1"/>
            <a:r>
              <a:rPr lang="en-US" sz="1600" dirty="0" smtClean="0"/>
              <a:t>Prepared </a:t>
            </a:r>
            <a:r>
              <a:rPr lang="en-US" sz="1600" dirty="0" smtClean="0"/>
              <a:t>SQL Statements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sz="1600" dirty="0"/>
              <a:t>Alpha </a:t>
            </a:r>
            <a:r>
              <a:rPr lang="en-US" sz="1600" dirty="0"/>
              <a:t>is </a:t>
            </a:r>
            <a:r>
              <a:rPr lang="en-US" sz="1600" dirty="0"/>
              <a:t>out</a:t>
            </a:r>
          </a:p>
          <a:p>
            <a:pPr lvl="1"/>
            <a:r>
              <a:rPr lang="en-US" sz="1600" dirty="0" smtClean="0"/>
              <a:t>Stable </a:t>
            </a:r>
            <a:r>
              <a:rPr lang="en-US" sz="1600" dirty="0"/>
              <a:t>due in 2019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www.ursamajorconsulting.com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981199"/>
            <a:ext cx="4905375" cy="32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4114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09600"/>
          </a:xfrm>
        </p:spPr>
        <p:txBody>
          <a:bodyPr/>
          <a:lstStyle/>
          <a:p>
            <a:r>
              <a:rPr lang="en-US" dirty="0" smtClean="0"/>
              <a:t>Joomla! 4.0 Look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A391-9F9C-4EEC-BDB7-8C5225CBD88C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05338" cy="570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5904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NOVA JUG 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Monday, February 25, 2019: Kings Park</a:t>
            </a:r>
          </a:p>
          <a:p>
            <a:r>
              <a:rPr lang="en-US" sz="2800" dirty="0" smtClean="0"/>
              <a:t>Monday</a:t>
            </a:r>
            <a:r>
              <a:rPr lang="en-US" sz="2800" dirty="0" smtClean="0"/>
              <a:t>, March 25, 2019: Kings Park</a:t>
            </a:r>
          </a:p>
          <a:p>
            <a:r>
              <a:rPr lang="en-US" sz="2800" dirty="0" smtClean="0"/>
              <a:t>Monday, April 22, 2019: Kings </a:t>
            </a:r>
            <a:r>
              <a:rPr lang="en-US" sz="2800" dirty="0" smtClean="0"/>
              <a:t>Park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Hold thoughts on topics…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A391-9F9C-4EEC-BDB7-8C5225CBD88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9936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Joomla!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501062" cy="4267200"/>
          </a:xfrm>
        </p:spPr>
        <p:txBody>
          <a:bodyPr/>
          <a:lstStyle/>
          <a:p>
            <a:r>
              <a:rPr lang="en-US" sz="1800" dirty="0" smtClean="0"/>
              <a:t>Joomla users Group of </a:t>
            </a:r>
            <a:r>
              <a:rPr lang="en-US" sz="1800" dirty="0"/>
              <a:t>NJ - </a:t>
            </a:r>
            <a:r>
              <a:rPr lang="en-US" sz="1800" dirty="0">
                <a:hlinkClick r:id="rId2"/>
              </a:rPr>
              <a:t>https://joomlausersnj.com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lvl="1"/>
            <a:r>
              <a:rPr lang="en-US" sz="1600" dirty="0"/>
              <a:t>Recently, had Steve Burge give an overview of Joomla! </a:t>
            </a:r>
            <a:r>
              <a:rPr lang="en-US" sz="1600" dirty="0"/>
              <a:t>3.9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Video: </a:t>
            </a:r>
            <a:r>
              <a:rPr lang="en-US" sz="1600" dirty="0">
                <a:hlinkClick r:id="rId3"/>
              </a:rPr>
              <a:t>https://www.freeconferencecall.com/wall/recorded_audio?audioRecordingUrl=https%3A%2F%2Frs0000.freeconferencecall.com%2Fstorage%2FsgetFCC2%2FHbk37%2FaRWpZ&amp;subscriptionId=6048440</a:t>
            </a:r>
            <a:endParaRPr lang="en-US" sz="1600" dirty="0"/>
          </a:p>
          <a:p>
            <a:r>
              <a:rPr lang="en-US" sz="1800" dirty="0" smtClean="0"/>
              <a:t>JUG Chicago North (JUGCN) – joomlachicagonorth.com</a:t>
            </a:r>
          </a:p>
          <a:p>
            <a:pPr lvl="1"/>
            <a:r>
              <a:rPr lang="en-US" sz="1600" dirty="0" smtClean="0"/>
              <a:t>Feb. 13, 11:00 AM, Exploring CSS </a:t>
            </a:r>
            <a:r>
              <a:rPr lang="en-US" sz="1600" dirty="0" smtClean="0"/>
              <a:t>Grid</a:t>
            </a:r>
            <a:br>
              <a:rPr lang="en-US" sz="1600" dirty="0" smtClean="0"/>
            </a:br>
            <a:r>
              <a:rPr lang="en-US" sz="1600" i="1" dirty="0" smtClean="0"/>
              <a:t>In </a:t>
            </a:r>
            <a:r>
              <a:rPr lang="en-US" sz="1600" i="1" dirty="0" smtClean="0"/>
              <a:t>the </a:t>
            </a:r>
            <a:r>
              <a:rPr lang="en-US" sz="1600" i="1" dirty="0"/>
              <a:t>beta of Joomla 4, the Cassiopeia template uses the CSS Grid.  What is CSS Grid?  How does it work?  How does it compare to Bootstrap? Terry Bjork of </a:t>
            </a:r>
            <a:r>
              <a:rPr lang="en-US" sz="1600" i="1" dirty="0" err="1"/>
              <a:t>Terryburg</a:t>
            </a:r>
            <a:r>
              <a:rPr lang="en-US" sz="1600" i="1" dirty="0"/>
              <a:t> Development will lead this session. </a:t>
            </a:r>
            <a:endParaRPr lang="en-US" sz="1600" i="1" dirty="0" smtClean="0"/>
          </a:p>
          <a:p>
            <a:pPr lvl="1"/>
            <a:r>
              <a:rPr lang="en-US" sz="1600" dirty="0" smtClean="0"/>
              <a:t>March </a:t>
            </a:r>
            <a:r>
              <a:rPr lang="en-US" sz="1600" dirty="0" smtClean="0"/>
              <a:t>13, 11:00 AM, </a:t>
            </a:r>
            <a:r>
              <a:rPr lang="en-US" sz="1600" dirty="0" smtClean="0"/>
              <a:t>MyJoomla.com</a:t>
            </a:r>
            <a:br>
              <a:rPr lang="en-US" sz="1600" dirty="0" smtClean="0"/>
            </a:br>
            <a:r>
              <a:rPr lang="en-US" sz="1600" i="1" dirty="0" err="1"/>
              <a:t>MyJoomla</a:t>
            </a:r>
            <a:r>
              <a:rPr lang="en-US" sz="1600" i="1" dirty="0"/>
              <a:t> has been a go-to for fixing hacked sites for years.  It is a subscription service that offers so much more.  There is a suite of tools useful for securing your Joomla site.  Join us to discuss what they are and how to use them.</a:t>
            </a:r>
            <a:endParaRPr lang="en-US" sz="1600" i="1" dirty="0" smtClean="0"/>
          </a:p>
          <a:p>
            <a:pPr marL="471487" lvl="1" indent="0">
              <a:buNone/>
            </a:pPr>
            <a:endParaRPr lang="en-US" sz="16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1-28-2019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www.ursamajorconsulting.com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47D-1719-4ABD-8A2E-77F4BB0DFC6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6504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31547</TotalTime>
  <Words>455</Words>
  <Application>Microsoft Office PowerPoint</Application>
  <PresentationFormat>On-screen Show (4:3)</PresentationFormat>
  <Paragraphs>144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Profile</vt:lpstr>
      <vt:lpstr>Joomla! Updates</vt:lpstr>
      <vt:lpstr>Agenda</vt:lpstr>
      <vt:lpstr>Joomla! Updates</vt:lpstr>
      <vt:lpstr>Joomla! 3.9 Enhancements</vt:lpstr>
      <vt:lpstr>Upcoming  Joomla! Releases</vt:lpstr>
      <vt:lpstr>Major Release – Joomla! 4.0</vt:lpstr>
      <vt:lpstr>Joomla! 4.0 Look</vt:lpstr>
      <vt:lpstr>Upcoming NOVA JUG Events</vt:lpstr>
      <vt:lpstr>Other Joomla! Events</vt:lpstr>
      <vt:lpstr>Upcoming JoomlaDays</vt:lpstr>
      <vt:lpstr>Topic List from Chicago North JUG Plus Others</vt:lpstr>
      <vt:lpstr>Requests?</vt:lpstr>
      <vt:lpstr>Security Tidbits for the Day</vt:lpstr>
    </vt:vector>
  </TitlesOfParts>
  <Company>Ursa Major Consulting,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Joomla! Web Security</dc:title>
  <dc:creator>Dorothy Firsching</dc:creator>
  <cp:lastModifiedBy>Dorothy</cp:lastModifiedBy>
  <cp:revision>87</cp:revision>
  <dcterms:created xsi:type="dcterms:W3CDTF">2011-12-29T03:18:07Z</dcterms:created>
  <dcterms:modified xsi:type="dcterms:W3CDTF">2019-01-28T21:49:38Z</dcterms:modified>
</cp:coreProperties>
</file>