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9" r:id="rId1"/>
  </p:sldMasterIdLst>
  <p:notesMasterIdLst>
    <p:notesMasterId r:id="rId39"/>
  </p:notesMasterIdLst>
  <p:sldIdLst>
    <p:sldId id="256" r:id="rId2"/>
    <p:sldId id="269" r:id="rId3"/>
    <p:sldId id="288" r:id="rId4"/>
    <p:sldId id="290" r:id="rId5"/>
    <p:sldId id="337" r:id="rId6"/>
    <p:sldId id="377" r:id="rId7"/>
    <p:sldId id="378" r:id="rId8"/>
    <p:sldId id="292" r:id="rId9"/>
    <p:sldId id="293" r:id="rId10"/>
    <p:sldId id="317" r:id="rId11"/>
    <p:sldId id="384" r:id="rId12"/>
    <p:sldId id="376" r:id="rId13"/>
    <p:sldId id="383" r:id="rId14"/>
    <p:sldId id="386" r:id="rId15"/>
    <p:sldId id="385" r:id="rId16"/>
    <p:sldId id="387" r:id="rId17"/>
    <p:sldId id="388" r:id="rId18"/>
    <p:sldId id="389" r:id="rId19"/>
    <p:sldId id="390" r:id="rId20"/>
    <p:sldId id="391" r:id="rId21"/>
    <p:sldId id="392" r:id="rId22"/>
    <p:sldId id="393" r:id="rId23"/>
    <p:sldId id="394" r:id="rId24"/>
    <p:sldId id="395" r:id="rId25"/>
    <p:sldId id="396" r:id="rId26"/>
    <p:sldId id="397" r:id="rId27"/>
    <p:sldId id="398" r:id="rId28"/>
    <p:sldId id="399" r:id="rId29"/>
    <p:sldId id="400" r:id="rId30"/>
    <p:sldId id="401" r:id="rId31"/>
    <p:sldId id="336" r:id="rId32"/>
    <p:sldId id="346" r:id="rId33"/>
    <p:sldId id="379" r:id="rId34"/>
    <p:sldId id="380" r:id="rId35"/>
    <p:sldId id="375" r:id="rId36"/>
    <p:sldId id="348" r:id="rId37"/>
    <p:sldId id="347" r:id="rId3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2" autoAdjust="0"/>
    <p:restoredTop sz="94660"/>
  </p:normalViewPr>
  <p:slideViewPr>
    <p:cSldViewPr>
      <p:cViewPr varScale="1">
        <p:scale>
          <a:sx n="81" d="100"/>
          <a:sy n="81" d="100"/>
        </p:scale>
        <p:origin x="-78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D77C9288-AAE9-4F9D-809D-DF668FFE19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42120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593F57-C6E5-4C80-A43A-8679AE091B67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788413-6575-47AA-A8E8-272FFFF6DFA0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B6079D7-1E80-4BFD-8951-21910A7325B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7591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 alt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429F5-3E81-47B5-BF63-42201FCBB1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2094858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3D62F7-41C4-42DD-8FAD-340AF2106F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6864360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66738" y="304800"/>
            <a:ext cx="8008937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2476603C-1BBE-4265-932F-232B54A44E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087699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FE47D-1719-4ABD-8A2E-77F4BB0DFC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0980562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02450F-A06F-44C0-9AB6-3E04C3B839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0720787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8A391-9F9C-4EEC-BDB7-8C5225CBD8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17470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EB040-9F88-42D6-A818-C64C42A3DE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9806522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E7B07-6842-4CFC-948A-BCA535F8F8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5536815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94C4F8-F011-495D-8911-2004F70169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5728334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819767-4E36-4AEA-BED8-6BAE27BF3E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3147855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5F041-E894-464C-964F-338D5181BE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5942556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656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66565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665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82F0F34-4646-442C-910A-37E30EF0A5B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ransition>
    <p:fade thruBlk="1"/>
  </p:transition>
  <p:timing>
    <p:tnLst>
      <p:par>
        <p:cTn id="1" dur="indefinite" restart="never" nodeType="tmRoot"/>
      </p:par>
    </p:tnLst>
  </p:timing>
  <p:hf hdr="0" ftr="0"/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firsching@ursamajorconsulting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joomla-day.at/de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vowellms.com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ticgen.com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joomla.org/Potential_backward_compatibility_issues_in_Joomla_4" TargetMode="External"/><Relationship Id="rId2" Type="http://schemas.openxmlformats.org/officeDocument/2006/relationships/hyperlink" Target="https://developer.joomla.org/news/793-joomla-4-is-on-the-horizon-alpha-12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update.joomla.org/core/nightlies/next_major_list.xml" TargetMode="External"/><Relationship Id="rId2" Type="http://schemas.openxmlformats.org/officeDocument/2006/relationships/hyperlink" Target="https://www.joomlashack.com/blog/tutorials/updating-joomla-4-test-site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etup.com/Joomla-Users-Group-of-New-Jersey" TargetMode="External"/><Relationship Id="rId2" Type="http://schemas.openxmlformats.org/officeDocument/2006/relationships/hyperlink" Target="https://joomlausersnj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eetup.com/JoomlaCT/" TargetMode="External"/><Relationship Id="rId4" Type="http://schemas.openxmlformats.org/officeDocument/2006/relationships/hyperlink" Target="https://community.joomla.org/events/user-group-meetings/4007-jugcn-joomla-4-overview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Joomla! </a:t>
            </a:r>
            <a:r>
              <a:rPr lang="en-US" altLang="en-US" smtClean="0"/>
              <a:t>Conference Results</a:t>
            </a:r>
            <a:endParaRPr lang="en-US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3352800"/>
            <a:ext cx="70104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Northern Virginia Joomla Users Group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November 2019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000" dirty="0"/>
              <a:t>Dorothy Firsching, Ursa Major Consulting, LLC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hlinkClick r:id="rId3"/>
              </a:rPr>
              <a:t>dfirsching@ursamajorconsulting.com</a:t>
            </a:r>
            <a:r>
              <a:rPr lang="en-US" altLang="en-US" sz="2000" dirty="0"/>
              <a:t> </a:t>
            </a:r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</a:t>
            </a:r>
            <a:r>
              <a:rPr lang="en-US" dirty="0" err="1" smtClean="0"/>
              <a:t>JoomlaDays</a:t>
            </a:r>
            <a:r>
              <a:rPr lang="en-US" dirty="0" smtClean="0"/>
              <a:t> and 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001000" cy="4267200"/>
          </a:xfrm>
        </p:spPr>
        <p:txBody>
          <a:bodyPr/>
          <a:lstStyle/>
          <a:p>
            <a:r>
              <a:rPr lang="en-US" sz="1800" b="1" dirty="0" err="1" smtClean="0"/>
              <a:t>JoomlaDay</a:t>
            </a:r>
            <a:r>
              <a:rPr lang="en-US" sz="1800" b="1" dirty="0" smtClean="0"/>
              <a:t> Austria:  March 20, 2020, Salzburg (2 days)</a:t>
            </a:r>
          </a:p>
          <a:p>
            <a:pPr lvl="1"/>
            <a:r>
              <a:rPr lang="en-US" sz="1400" b="1" dirty="0">
                <a:hlinkClick r:id="rId2"/>
              </a:rPr>
              <a:t>https://joomla-day.at/de</a:t>
            </a:r>
            <a:r>
              <a:rPr lang="en-US" sz="1400" b="1" dirty="0" smtClean="0">
                <a:hlinkClick r:id="rId2"/>
              </a:rPr>
              <a:t>/</a:t>
            </a:r>
            <a:endParaRPr lang="en-US" sz="1400" b="1" dirty="0" smtClean="0"/>
          </a:p>
          <a:p>
            <a:r>
              <a:rPr lang="en-US" sz="1800" b="1" dirty="0"/>
              <a:t>Chicago:  October 17, 2020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5509074"/>
      </p:ext>
    </p:extLst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JoomlaShack</a:t>
            </a:r>
            <a:r>
              <a:rPr lang="en-US" dirty="0" smtClean="0"/>
              <a:t> 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Nov. 6, 7, and 8</a:t>
            </a:r>
          </a:p>
          <a:p>
            <a:pPr lvl="1"/>
            <a:r>
              <a:rPr lang="en-US" sz="2000" dirty="0" smtClean="0"/>
              <a:t>Replaced Joomla World Conference, London, canceled due to Brexit</a:t>
            </a:r>
          </a:p>
          <a:p>
            <a:r>
              <a:rPr lang="en-US" sz="2400" dirty="0" smtClean="0"/>
              <a:t>All Online, Conducted and Recorded using Zoom</a:t>
            </a:r>
          </a:p>
          <a:p>
            <a:pPr lvl="1"/>
            <a:r>
              <a:rPr lang="en-US" sz="2000" dirty="0" smtClean="0"/>
              <a:t>Will be posted to YouTube</a:t>
            </a:r>
          </a:p>
          <a:p>
            <a:r>
              <a:rPr lang="en-US" sz="2400" dirty="0" smtClean="0"/>
              <a:t>Outstanding</a:t>
            </a:r>
          </a:p>
          <a:p>
            <a:pPr lvl="1"/>
            <a:r>
              <a:rPr lang="en-US" sz="2000" dirty="0" smtClean="0"/>
              <a:t>And did I say, Free?</a:t>
            </a:r>
          </a:p>
          <a:p>
            <a:r>
              <a:rPr lang="en-US" sz="2400" dirty="0" smtClean="0"/>
              <a:t>Material here is from my notes, videos are not yet posted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1880762"/>
      </p:ext>
    </p:extLst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You Built This with Joomla?  No Way – </a:t>
            </a:r>
            <a:r>
              <a:rPr lang="en-US" sz="4000" dirty="0" err="1"/>
              <a:t>Parth</a:t>
            </a:r>
            <a:r>
              <a:rPr lang="en-US" sz="4000" dirty="0"/>
              <a:t> </a:t>
            </a:r>
            <a:r>
              <a:rPr lang="en-US" sz="4000" dirty="0" err="1" smtClean="0"/>
              <a:t>Lawate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001000" cy="4572000"/>
          </a:xfrm>
        </p:spPr>
        <p:txBody>
          <a:bodyPr/>
          <a:lstStyle/>
          <a:p>
            <a:pPr lvl="1"/>
            <a:r>
              <a:rPr lang="en-US" sz="1600" dirty="0" smtClean="0"/>
              <a:t>Tekditechnologies.com:  50+ team in India, @</a:t>
            </a:r>
            <a:r>
              <a:rPr lang="en-US" sz="1600" dirty="0" err="1" smtClean="0"/>
              <a:t>pathlawate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smtClean="0"/>
              <a:t>Case 1:  Multilingual site with 17 Indian languages and 50 million monthly hits, 100,000+ pages, mobile-first site design</a:t>
            </a:r>
          </a:p>
          <a:p>
            <a:pPr lvl="2"/>
            <a:r>
              <a:rPr lang="en-US" sz="1300" dirty="0" smtClean="0"/>
              <a:t>India’s initiative for unique identification</a:t>
            </a:r>
          </a:p>
          <a:p>
            <a:pPr lvl="2"/>
            <a:r>
              <a:rPr lang="en-US" sz="1300" dirty="0" smtClean="0"/>
              <a:t>Migrated to use ALL CORE Joomla using custom fields and custom layouts</a:t>
            </a:r>
          </a:p>
          <a:p>
            <a:pPr lvl="2"/>
            <a:r>
              <a:rPr lang="en-US" sz="1300" dirty="0" smtClean="0"/>
              <a:t>Each menu item goes to landing page module to render content in multi languages</a:t>
            </a:r>
          </a:p>
          <a:p>
            <a:pPr lvl="2"/>
            <a:r>
              <a:rPr lang="en-US" sz="1300" dirty="0" smtClean="0"/>
              <a:t>Zero duplication, zero custom extensions, all open source layouts</a:t>
            </a:r>
          </a:p>
          <a:p>
            <a:pPr lvl="1"/>
            <a:r>
              <a:rPr lang="en-US" sz="1600" dirty="0" smtClean="0"/>
              <a:t>Case 2:  Warehouse – Cold Storage Chain</a:t>
            </a:r>
          </a:p>
          <a:p>
            <a:pPr lvl="2"/>
            <a:r>
              <a:rPr lang="en-US" sz="1300" dirty="0" smtClean="0"/>
              <a:t>Cloud-based centralized crop system with rate updates</a:t>
            </a:r>
          </a:p>
          <a:p>
            <a:pPr lvl="1"/>
            <a:r>
              <a:rPr lang="en-US" sz="1600" dirty="0" smtClean="0"/>
              <a:t>Case 3:  Joomla with Internet of Things (IOT)</a:t>
            </a:r>
          </a:p>
          <a:p>
            <a:pPr lvl="2"/>
            <a:r>
              <a:rPr lang="en-US" sz="1300" dirty="0" smtClean="0"/>
              <a:t>Lighting control and power monitoring</a:t>
            </a:r>
          </a:p>
          <a:p>
            <a:pPr lvl="2"/>
            <a:r>
              <a:rPr lang="en-US" sz="1300" dirty="0" smtClean="0"/>
              <a:t>Browser – Application Server – Gateway – Devices</a:t>
            </a:r>
          </a:p>
          <a:p>
            <a:pPr lvl="1"/>
            <a:r>
              <a:rPr lang="en-US" sz="1600" dirty="0"/>
              <a:t>Case 4:  Monitoring driving safety, powering logistics marketplace</a:t>
            </a:r>
          </a:p>
          <a:p>
            <a:pPr lvl="2"/>
            <a:r>
              <a:rPr lang="en-US" sz="1300" dirty="0"/>
              <a:t>Mobile App (using </a:t>
            </a:r>
            <a:r>
              <a:rPr lang="en-US" sz="1300" dirty="0" err="1"/>
              <a:t>Xamarin</a:t>
            </a:r>
            <a:r>
              <a:rPr lang="en-US" sz="1300" dirty="0"/>
              <a:t>) with Joomla Backend as web services, and Angular for the UI</a:t>
            </a:r>
          </a:p>
          <a:p>
            <a:pPr lvl="1"/>
            <a:r>
              <a:rPr lang="en-US" sz="1600" dirty="0" smtClean="0"/>
              <a:t> Case 5:  Speeding up Recruitment with Asynchronous Interviews</a:t>
            </a:r>
          </a:p>
          <a:p>
            <a:pPr lvl="2"/>
            <a:r>
              <a:rPr lang="en-US" sz="1300" dirty="0" smtClean="0"/>
              <a:t>Pre-create interviews, video questions, mobile front end, record answers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7601877"/>
      </p:ext>
    </p:extLst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Building Modern Frontends for Joomla with Angular </a:t>
            </a:r>
            <a:r>
              <a:rPr lang="en-US" sz="4000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Ashwin </a:t>
            </a:r>
            <a:r>
              <a:rPr lang="en-US" sz="1800" dirty="0" smtClean="0"/>
              <a:t>Date, also with </a:t>
            </a:r>
            <a:r>
              <a:rPr lang="en-US" sz="1800" dirty="0" err="1" smtClean="0"/>
              <a:t>Tekdi</a:t>
            </a:r>
            <a:r>
              <a:rPr lang="en-US" sz="1800" dirty="0" smtClean="0"/>
              <a:t> (parent of </a:t>
            </a:r>
            <a:r>
              <a:rPr lang="en-US" sz="1800" dirty="0" err="1" smtClean="0"/>
              <a:t>Techjoomla</a:t>
            </a:r>
            <a:r>
              <a:rPr lang="en-US" sz="1800" dirty="0" smtClean="0"/>
              <a:t>)</a:t>
            </a:r>
          </a:p>
          <a:p>
            <a:r>
              <a:rPr lang="en-US" sz="1800" dirty="0" err="1" smtClean="0"/>
              <a:t>Com_api</a:t>
            </a:r>
            <a:r>
              <a:rPr lang="en-US" sz="1800" dirty="0" smtClean="0"/>
              <a:t> = REST API Toolkit for Joomla</a:t>
            </a:r>
          </a:p>
          <a:p>
            <a:r>
              <a:rPr lang="en-US" sz="1800" dirty="0" smtClean="0"/>
              <a:t>Other extensions include </a:t>
            </a:r>
            <a:r>
              <a:rPr lang="en-US" sz="1600" dirty="0" smtClean="0"/>
              <a:t>TJ Reports, TJ Dashboards, Advanced Search (including SOLR)</a:t>
            </a:r>
          </a:p>
          <a:p>
            <a:r>
              <a:rPr lang="en-US" sz="1800" dirty="0" smtClean="0"/>
              <a:t>Multi-tier architecture for </a:t>
            </a:r>
            <a:r>
              <a:rPr lang="en-US" sz="1600" dirty="0" smtClean="0"/>
              <a:t>mobile, TV, wearables, etc.</a:t>
            </a:r>
          </a:p>
          <a:p>
            <a:pPr lvl="1"/>
            <a:r>
              <a:rPr lang="en-US" sz="1200" dirty="0" smtClean="0"/>
              <a:t>Database </a:t>
            </a:r>
            <a:r>
              <a:rPr lang="en-US" sz="1200" dirty="0" smtClean="0">
                <a:sym typeface="Wingdings" panose="05000000000000000000" pitchFamily="2" charset="2"/>
              </a:rPr>
              <a:t> </a:t>
            </a:r>
            <a:r>
              <a:rPr lang="en-US" sz="1200" dirty="0" smtClean="0"/>
              <a:t>Joomla with </a:t>
            </a:r>
            <a:r>
              <a:rPr lang="en-US" sz="1200" dirty="0" err="1" smtClean="0"/>
              <a:t>com_api</a:t>
            </a:r>
            <a:endParaRPr lang="en-US" sz="1200" dirty="0" smtClean="0"/>
          </a:p>
          <a:p>
            <a:pPr lvl="2"/>
            <a:r>
              <a:rPr lang="en-US" sz="1100" dirty="0" smtClean="0">
                <a:sym typeface="Wingdings" panose="05000000000000000000" pitchFamily="2" charset="2"/>
              </a:rPr>
              <a:t> Web front-end</a:t>
            </a:r>
          </a:p>
          <a:p>
            <a:pPr lvl="2"/>
            <a:r>
              <a:rPr lang="en-US" sz="1100" dirty="0" smtClean="0">
                <a:sym typeface="Wingdings" panose="05000000000000000000" pitchFamily="2" charset="2"/>
              </a:rPr>
              <a:t> mobile app</a:t>
            </a:r>
          </a:p>
          <a:p>
            <a:r>
              <a:rPr lang="en-US" sz="1800" dirty="0" smtClean="0"/>
              <a:t>Case Study 1: </a:t>
            </a:r>
            <a:r>
              <a:rPr lang="en-US" sz="1800" dirty="0" err="1" smtClean="0"/>
              <a:t>Osianama</a:t>
            </a:r>
            <a:r>
              <a:rPr lang="en-US" sz="1800" dirty="0" smtClean="0"/>
              <a:t> – Asia’s largest auction house</a:t>
            </a:r>
          </a:p>
          <a:p>
            <a:pPr lvl="1"/>
            <a:r>
              <a:rPr lang="en-US" sz="1400" dirty="0" smtClean="0"/>
              <a:t>Uses </a:t>
            </a:r>
            <a:r>
              <a:rPr lang="en-US" sz="1400" dirty="0" err="1" smtClean="0"/>
              <a:t>Algolia</a:t>
            </a:r>
            <a:r>
              <a:rPr lang="en-US" sz="1400" dirty="0" smtClean="0"/>
              <a:t> search engine</a:t>
            </a:r>
          </a:p>
          <a:p>
            <a:pPr lvl="1"/>
            <a:r>
              <a:rPr lang="en-US" sz="1400" dirty="0" smtClean="0"/>
              <a:t>JED search runs on </a:t>
            </a:r>
            <a:r>
              <a:rPr lang="en-US" sz="1400" dirty="0" err="1" smtClean="0"/>
              <a:t>Algolia</a:t>
            </a:r>
            <a:r>
              <a:rPr lang="en-US" sz="1400" dirty="0" smtClean="0"/>
              <a:t>, too, blazing fast</a:t>
            </a:r>
          </a:p>
          <a:p>
            <a:pPr lvl="1"/>
            <a:r>
              <a:rPr lang="en-US" sz="1400" dirty="0" smtClean="0"/>
              <a:t>Uses Zoo -150,000 records across categories, 15 API endpoints</a:t>
            </a:r>
          </a:p>
          <a:p>
            <a:r>
              <a:rPr lang="en-US" sz="1800" dirty="0" smtClean="0"/>
              <a:t>Case Study 2:  Driving Quality and Safety</a:t>
            </a:r>
          </a:p>
          <a:p>
            <a:pPr lvl="1"/>
            <a:r>
              <a:rPr lang="en-US" sz="1400" dirty="0" smtClean="0"/>
              <a:t>Angular front-end, Joomla backend</a:t>
            </a:r>
          </a:p>
          <a:p>
            <a:r>
              <a:rPr lang="en-US" sz="1800" dirty="0" smtClean="0"/>
              <a:t>See also </a:t>
            </a:r>
            <a:r>
              <a:rPr lang="en-US" sz="1800" dirty="0" smtClean="0">
                <a:hlinkClick r:id="rId2"/>
              </a:rPr>
              <a:t>https://vowellms.com</a:t>
            </a:r>
            <a:r>
              <a:rPr lang="en-US" sz="1800" dirty="0" smtClean="0"/>
              <a:t> – Progressive web app (</a:t>
            </a:r>
            <a:r>
              <a:rPr lang="en-US" sz="1800" dirty="0" err="1" smtClean="0"/>
              <a:t>pwa</a:t>
            </a:r>
            <a:r>
              <a:rPr lang="en-US" sz="1800" dirty="0" smtClean="0"/>
              <a:t>)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3460146"/>
      </p:ext>
    </p:extLst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The Complete </a:t>
            </a:r>
            <a:r>
              <a:rPr lang="en-US" sz="4000" dirty="0" smtClean="0"/>
              <a:t>Deliverable – Duke Speer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Sell </a:t>
            </a:r>
            <a:r>
              <a:rPr lang="en-US" sz="1600" dirty="0"/>
              <a:t>based on Business Impact not price</a:t>
            </a:r>
          </a:p>
          <a:p>
            <a:pPr lvl="1"/>
            <a:r>
              <a:rPr lang="en-US" sz="1400" dirty="0" smtClean="0"/>
              <a:t>Donations, people reached, revenue, bottom line result from website</a:t>
            </a:r>
          </a:p>
          <a:p>
            <a:pPr lvl="1"/>
            <a:r>
              <a:rPr lang="en-US" sz="1400" dirty="0" smtClean="0"/>
              <a:t>If I said, “Most clients would pay about $6000 for this”, would you fall off your chair?</a:t>
            </a:r>
          </a:p>
          <a:p>
            <a:pPr lvl="1"/>
            <a:r>
              <a:rPr lang="en-US" sz="1400" dirty="0"/>
              <a:t>Initial consultation $1000 to discuss </a:t>
            </a:r>
            <a:r>
              <a:rPr lang="en-US" sz="1400" dirty="0" smtClean="0"/>
              <a:t>strategy ,$</a:t>
            </a:r>
            <a:r>
              <a:rPr lang="en-US" sz="1400" dirty="0"/>
              <a:t>3000 minimum for </a:t>
            </a:r>
            <a:r>
              <a:rPr lang="en-US" sz="1400" dirty="0" smtClean="0"/>
              <a:t>site</a:t>
            </a:r>
          </a:p>
          <a:p>
            <a:pPr lvl="2"/>
            <a:r>
              <a:rPr lang="en-US" sz="1200" dirty="0" smtClean="0"/>
              <a:t>If </a:t>
            </a:r>
            <a:r>
              <a:rPr lang="en-US" sz="1200" dirty="0"/>
              <a:t>that’s too high, he will refer them elsewhere (and vice versa)</a:t>
            </a:r>
          </a:p>
          <a:p>
            <a:pPr lvl="1"/>
            <a:r>
              <a:rPr lang="en-US" sz="1400" dirty="0" smtClean="0"/>
              <a:t>Sells </a:t>
            </a:r>
            <a:r>
              <a:rPr lang="en-US" sz="1400" dirty="0"/>
              <a:t>maintenance in 10 hour blocks with $2400 minimum, draws down balance, sells first block with </a:t>
            </a:r>
            <a:r>
              <a:rPr lang="en-US" sz="1400" dirty="0" smtClean="0"/>
              <a:t>website</a:t>
            </a:r>
          </a:p>
          <a:p>
            <a:pPr lvl="1"/>
            <a:r>
              <a:rPr lang="en-US" sz="1400" dirty="0" smtClean="0"/>
              <a:t>Have a backup person for vacations / experience with extensions</a:t>
            </a:r>
            <a:endParaRPr lang="en-US" sz="1400" dirty="0"/>
          </a:p>
          <a:p>
            <a:r>
              <a:rPr lang="en-US" sz="1600" dirty="0" smtClean="0"/>
              <a:t>Provide an absolute guarantee – if you are not happy, you don’t pay</a:t>
            </a:r>
          </a:p>
          <a:p>
            <a:r>
              <a:rPr lang="en-US" sz="1600" dirty="0" smtClean="0"/>
              <a:t>Go for Page Rank</a:t>
            </a:r>
          </a:p>
          <a:p>
            <a:pPr lvl="1"/>
            <a:r>
              <a:rPr lang="en-US" sz="1200" dirty="0" smtClean="0"/>
              <a:t>Optimize images / automate process for site maintainers</a:t>
            </a:r>
          </a:p>
          <a:p>
            <a:pPr lvl="1"/>
            <a:r>
              <a:rPr lang="en-US" sz="1200" dirty="0" smtClean="0"/>
              <a:t>Defer image load – from Regular Labs</a:t>
            </a:r>
          </a:p>
          <a:p>
            <a:pPr lvl="1"/>
            <a:r>
              <a:rPr lang="en-US" sz="1200" dirty="0" smtClean="0"/>
              <a:t>JH Optimize</a:t>
            </a:r>
          </a:p>
          <a:p>
            <a:pPr lvl="1"/>
            <a:r>
              <a:rPr lang="en-US" sz="1200" dirty="0" smtClean="0"/>
              <a:t>.</a:t>
            </a:r>
            <a:r>
              <a:rPr lang="en-US" sz="1200" dirty="0" err="1" smtClean="0"/>
              <a:t>htaccess</a:t>
            </a:r>
            <a:r>
              <a:rPr lang="en-US" sz="1200" dirty="0" smtClean="0"/>
              <a:t> – caching images 7 days</a:t>
            </a:r>
          </a:p>
          <a:p>
            <a:r>
              <a:rPr lang="en-US" sz="1600" dirty="0" smtClean="0"/>
              <a:t>To close deal, create a sense of urgency</a:t>
            </a:r>
          </a:p>
          <a:p>
            <a:pPr lvl="1"/>
            <a:r>
              <a:rPr lang="en-US" sz="1200" dirty="0" smtClean="0"/>
              <a:t>Offer an extra (e.g., e-book, landing page), NEVER a discount</a:t>
            </a:r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471487" lvl="1"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200" dirty="0"/>
              <a:t>11-19-2019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7440709"/>
      </p:ext>
    </p:extLst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Yes, You Can Visually Design Websites – Without </a:t>
            </a:r>
            <a:r>
              <a:rPr lang="en-US" sz="2800" dirty="0" smtClean="0"/>
              <a:t>Code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Mike Demopoulos </a:t>
            </a:r>
            <a:r>
              <a:rPr lang="en-US" sz="2800" dirty="0" smtClean="0"/>
              <a:t>– mikedemo@boldgrid.com</a:t>
            </a:r>
          </a:p>
          <a:p>
            <a:r>
              <a:rPr lang="en-US" sz="2800" dirty="0" smtClean="0"/>
              <a:t>Using </a:t>
            </a:r>
            <a:r>
              <a:rPr lang="en-US" sz="2800" dirty="0" err="1" smtClean="0"/>
              <a:t>Wix</a:t>
            </a:r>
            <a:r>
              <a:rPr lang="en-US" sz="2800" dirty="0" smtClean="0"/>
              <a:t>, </a:t>
            </a:r>
            <a:r>
              <a:rPr lang="en-US" sz="2800" dirty="0" err="1" smtClean="0"/>
              <a:t>Weebly</a:t>
            </a:r>
            <a:r>
              <a:rPr lang="en-US" sz="2800" dirty="0" smtClean="0"/>
              <a:t>, Squarespace</a:t>
            </a:r>
          </a:p>
          <a:p>
            <a:pPr lvl="1"/>
            <a:r>
              <a:rPr lang="en-US" sz="2400" dirty="0" smtClean="0"/>
              <a:t>Going after Mom and Pop shops</a:t>
            </a:r>
          </a:p>
          <a:p>
            <a:pPr lvl="1"/>
            <a:r>
              <a:rPr lang="en-US" sz="2400" dirty="0" smtClean="0"/>
              <a:t>Risk for freedom of the web</a:t>
            </a:r>
          </a:p>
          <a:p>
            <a:pPr lvl="1"/>
            <a:r>
              <a:rPr lang="en-US" sz="2400" dirty="0" smtClean="0"/>
              <a:t>Check Terms of Service</a:t>
            </a:r>
          </a:p>
          <a:p>
            <a:pPr lvl="1"/>
            <a:r>
              <a:rPr lang="en-US" sz="2400" dirty="0" smtClean="0"/>
              <a:t>You might not own your content </a:t>
            </a:r>
          </a:p>
          <a:p>
            <a:pPr lvl="1"/>
            <a:r>
              <a:rPr lang="en-US" sz="2400" dirty="0" smtClean="0"/>
              <a:t>No code conference in San Francisco – Sold out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11-19-2019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4239724"/>
      </p:ext>
    </p:extLst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Use Joomla as a Static Generator and Make Your Site Blazing </a:t>
            </a:r>
            <a:r>
              <a:rPr lang="en-US" sz="2800" dirty="0" smtClean="0"/>
              <a:t>Fast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Javier </a:t>
            </a:r>
            <a:r>
              <a:rPr lang="en-US" sz="2000" dirty="0" smtClean="0"/>
              <a:t>Olivares</a:t>
            </a:r>
          </a:p>
          <a:p>
            <a:r>
              <a:rPr lang="en-US" sz="2000" dirty="0" smtClean="0"/>
              <a:t>Using Joomla as a static generator</a:t>
            </a:r>
          </a:p>
          <a:p>
            <a:r>
              <a:rPr lang="en-US" sz="2000" dirty="0" smtClean="0"/>
              <a:t>No </a:t>
            </a:r>
            <a:r>
              <a:rPr lang="en-US" sz="2000" dirty="0" err="1" smtClean="0"/>
              <a:t>php</a:t>
            </a:r>
            <a:r>
              <a:rPr lang="en-US" sz="2000" dirty="0" smtClean="0"/>
              <a:t> / ruby / python / database</a:t>
            </a:r>
          </a:p>
          <a:p>
            <a:r>
              <a:rPr lang="en-US" sz="2000" dirty="0" smtClean="0"/>
              <a:t>CMS requires technical maintenance</a:t>
            </a:r>
          </a:p>
          <a:p>
            <a:r>
              <a:rPr lang="en-US" sz="2000" dirty="0" smtClean="0">
                <a:hlinkClick r:id="rId2"/>
              </a:rPr>
              <a:t>www.staticgen.com</a:t>
            </a:r>
            <a:endParaRPr lang="en-US" sz="2000" dirty="0" smtClean="0"/>
          </a:p>
          <a:p>
            <a:r>
              <a:rPr lang="en-US" sz="2000" dirty="0" smtClean="0"/>
              <a:t>Plenty of options for WordPress</a:t>
            </a:r>
          </a:p>
          <a:p>
            <a:pPr lvl="1"/>
            <a:r>
              <a:rPr lang="en-US" sz="1800" dirty="0" smtClean="0"/>
              <a:t>Staging4all.com, deploy2static.com</a:t>
            </a:r>
          </a:p>
          <a:p>
            <a:r>
              <a:rPr lang="en-US" sz="2200" dirty="0" smtClean="0"/>
              <a:t>I am not sure that he provided a compelling approach for Joomla – see his video.</a:t>
            </a:r>
          </a:p>
          <a:p>
            <a:pPr lvl="1"/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975440"/>
      </p:ext>
    </p:extLst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Fields in Joomla: Build Whatever You </a:t>
            </a:r>
            <a:r>
              <a:rPr lang="en-US" dirty="0" smtClean="0"/>
              <a:t>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Carlos </a:t>
            </a:r>
            <a:r>
              <a:rPr lang="en-US" sz="1800" dirty="0" err="1" smtClean="0"/>
              <a:t>Camara</a:t>
            </a:r>
            <a:r>
              <a:rPr lang="en-US" sz="1800" dirty="0" smtClean="0"/>
              <a:t> – mastermindjoomla.com</a:t>
            </a:r>
          </a:p>
          <a:p>
            <a:r>
              <a:rPr lang="en-US" sz="1800" dirty="0" smtClean="0"/>
              <a:t>You can use custom fields for:</a:t>
            </a:r>
          </a:p>
          <a:p>
            <a:pPr lvl="1"/>
            <a:r>
              <a:rPr lang="en-US" sz="1600" dirty="0" smtClean="0"/>
              <a:t>Users</a:t>
            </a:r>
          </a:p>
          <a:p>
            <a:pPr lvl="1"/>
            <a:r>
              <a:rPr lang="en-US" sz="1600" dirty="0" smtClean="0"/>
              <a:t>Contacts</a:t>
            </a:r>
          </a:p>
          <a:p>
            <a:pPr lvl="1"/>
            <a:r>
              <a:rPr lang="en-US" sz="1600" dirty="0" err="1" smtClean="0"/>
              <a:t>Weblinks</a:t>
            </a:r>
            <a:endParaRPr lang="en-US" sz="1600" dirty="0" smtClean="0"/>
          </a:p>
          <a:p>
            <a:pPr lvl="1"/>
            <a:r>
              <a:rPr lang="en-US" sz="1600" dirty="0" smtClean="0"/>
              <a:t>Content</a:t>
            </a:r>
          </a:p>
          <a:p>
            <a:r>
              <a:rPr lang="en-US" sz="1800" dirty="0" smtClean="0"/>
              <a:t>Don’t need special extensions for simple forms</a:t>
            </a:r>
          </a:p>
          <a:p>
            <a:r>
              <a:rPr lang="en-US" sz="1800" dirty="0" smtClean="0"/>
              <a:t>Case Study – Build a Podcast site in Joomla – used Helix</a:t>
            </a:r>
          </a:p>
          <a:p>
            <a:pPr lvl="1"/>
            <a:r>
              <a:rPr lang="en-US" sz="1400" dirty="0" smtClean="0"/>
              <a:t>Add iframe field for URL for audio to embed podcast</a:t>
            </a:r>
          </a:p>
          <a:p>
            <a:pPr lvl="1"/>
            <a:r>
              <a:rPr lang="en-US" sz="1400" dirty="0" smtClean="0"/>
              <a:t>Add field for duration of podcast </a:t>
            </a:r>
          </a:p>
          <a:p>
            <a:pPr lvl="1"/>
            <a:r>
              <a:rPr lang="en-US" sz="1400" dirty="0" smtClean="0"/>
              <a:t>Used </a:t>
            </a:r>
            <a:r>
              <a:rPr lang="en-US" sz="1400" dirty="0" err="1" smtClean="0"/>
              <a:t>EasyLayouts</a:t>
            </a:r>
            <a:r>
              <a:rPr lang="en-US" sz="1400" dirty="0" smtClean="0"/>
              <a:t> component – create custom layouts for content</a:t>
            </a:r>
          </a:p>
          <a:p>
            <a:pPr lvl="1"/>
            <a:r>
              <a:rPr lang="en-US" sz="1400" dirty="0" err="1" smtClean="0"/>
              <a:t>Tassos</a:t>
            </a:r>
            <a:r>
              <a:rPr lang="en-US" sz="1400" dirty="0" smtClean="0"/>
              <a:t> – specific custom fields</a:t>
            </a:r>
          </a:p>
          <a:p>
            <a:pPr lvl="1"/>
            <a:r>
              <a:rPr lang="en-US" sz="1400" dirty="0" err="1" smtClean="0"/>
              <a:t>Hotometa</a:t>
            </a:r>
            <a:r>
              <a:rPr lang="en-US" sz="1400" dirty="0" smtClean="0"/>
              <a:t> – Open graph – create custom field group for your metadata and assign your fields to it</a:t>
            </a:r>
          </a:p>
          <a:p>
            <a:pPr lvl="1"/>
            <a:r>
              <a:rPr lang="en-US" sz="1400" dirty="0" smtClean="0"/>
              <a:t>JC Content Fields filter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7828686"/>
      </p:ext>
    </p:extLst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Optimizing the Joomla Back-End – Peter </a:t>
            </a:r>
            <a:r>
              <a:rPr lang="en-US" dirty="0" smtClean="0"/>
              <a:t>Martin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Website Principles</a:t>
            </a:r>
          </a:p>
          <a:p>
            <a:pPr lvl="1"/>
            <a:r>
              <a:rPr lang="en-US" sz="1200" dirty="0" smtClean="0"/>
              <a:t>Be safe – trusted source, test on test site, backups</a:t>
            </a:r>
          </a:p>
          <a:p>
            <a:pPr lvl="1"/>
            <a:r>
              <a:rPr lang="en-US" sz="1200" dirty="0" smtClean="0"/>
              <a:t>Be update-proof – core hacks are evil, use overrides</a:t>
            </a:r>
          </a:p>
          <a:p>
            <a:pPr lvl="1"/>
            <a:r>
              <a:rPr lang="en-US" sz="1200" dirty="0" smtClean="0"/>
              <a:t>Be active – keep up to date</a:t>
            </a:r>
          </a:p>
          <a:p>
            <a:pPr lvl="1"/>
            <a:r>
              <a:rPr lang="en-US" sz="1200" dirty="0" smtClean="0"/>
              <a:t>Stick to the core, limit 3</a:t>
            </a:r>
            <a:r>
              <a:rPr lang="en-US" sz="1200" baseline="30000" dirty="0" smtClean="0"/>
              <a:t>rd</a:t>
            </a:r>
            <a:r>
              <a:rPr lang="en-US" sz="1200" dirty="0" smtClean="0"/>
              <a:t> party extensions</a:t>
            </a:r>
          </a:p>
          <a:p>
            <a:pPr lvl="1"/>
            <a:r>
              <a:rPr lang="en-US" sz="1200" dirty="0" smtClean="0"/>
              <a:t>Be user friendly – Don’t Make Me Think – reduce choices</a:t>
            </a:r>
          </a:p>
          <a:p>
            <a:r>
              <a:rPr lang="en-US" sz="1600" dirty="0" smtClean="0"/>
              <a:t>Best Practices – he provided examples – get his slides!</a:t>
            </a:r>
          </a:p>
          <a:p>
            <a:pPr lvl="1"/>
            <a:r>
              <a:rPr lang="en-US" sz="1200" dirty="0" smtClean="0"/>
              <a:t>Change color on backend for development site vs. production</a:t>
            </a:r>
          </a:p>
          <a:p>
            <a:pPr lvl="1"/>
            <a:r>
              <a:rPr lang="en-US" sz="1200" dirty="0" smtClean="0"/>
              <a:t>Start local / or use GIT to work with others</a:t>
            </a:r>
          </a:p>
          <a:p>
            <a:pPr lvl="1"/>
            <a:r>
              <a:rPr lang="en-US" sz="1200" dirty="0" smtClean="0"/>
              <a:t>Disable needless components, e.g., banners, newsfeeds, templates not used (e.g., </a:t>
            </a:r>
            <a:r>
              <a:rPr lang="en-US" sz="1200" dirty="0" err="1" smtClean="0"/>
              <a:t>Beez</a:t>
            </a:r>
            <a:r>
              <a:rPr lang="en-US" sz="1200" dirty="0" smtClean="0"/>
              <a:t>, Hathor)</a:t>
            </a:r>
          </a:p>
          <a:p>
            <a:pPr lvl="1"/>
            <a:r>
              <a:rPr lang="en-US" sz="1200" dirty="0" smtClean="0"/>
              <a:t>Remove unnecessary buttons / plugins from editors</a:t>
            </a:r>
          </a:p>
          <a:p>
            <a:pPr lvl="1"/>
            <a:r>
              <a:rPr lang="en-US" sz="1200" dirty="0" smtClean="0"/>
              <a:t>Custom module for filters – Fast Links – show URLs with most 404s – </a:t>
            </a:r>
            <a:r>
              <a:rPr lang="en-US" sz="1200" dirty="0" err="1" smtClean="0"/>
              <a:t>com_redirect</a:t>
            </a:r>
            <a:endParaRPr lang="en-US" sz="1200" dirty="0" smtClean="0"/>
          </a:p>
          <a:p>
            <a:pPr lvl="1"/>
            <a:r>
              <a:rPr lang="en-US" sz="1200" dirty="0" smtClean="0"/>
              <a:t>Use ACL to create groups and access viewing levels</a:t>
            </a:r>
          </a:p>
          <a:p>
            <a:pPr lvl="1"/>
            <a:r>
              <a:rPr lang="en-US" sz="1200" dirty="0" smtClean="0"/>
              <a:t>Customize Admin menus in the backend</a:t>
            </a:r>
          </a:p>
          <a:p>
            <a:pPr lvl="1"/>
            <a:r>
              <a:rPr lang="en-US" sz="1200" dirty="0" smtClean="0"/>
              <a:t>PWT ACL Manager makes it easier to configure this</a:t>
            </a:r>
          </a:p>
          <a:p>
            <a:pPr lvl="1"/>
            <a:r>
              <a:rPr lang="en-US" sz="1200" dirty="0" smtClean="0"/>
              <a:t>Use alternate template override instead of modules – no need to assign module to pages</a:t>
            </a:r>
          </a:p>
          <a:p>
            <a:pPr lvl="1"/>
            <a:r>
              <a:rPr lang="en-US" sz="1200" dirty="0" smtClean="0"/>
              <a:t>Options </a:t>
            </a:r>
            <a:r>
              <a:rPr lang="en-US" sz="1200" dirty="0"/>
              <a:t>Manager (</a:t>
            </a:r>
            <a:r>
              <a:rPr lang="en-US" sz="1200" dirty="0" smtClean="0"/>
              <a:t>his extension)</a:t>
            </a:r>
            <a:endParaRPr lang="en-US" sz="1200" dirty="0"/>
          </a:p>
          <a:p>
            <a:pPr lvl="1"/>
            <a:r>
              <a:rPr lang="en-US" sz="1200" dirty="0"/>
              <a:t>R2h images – search for unused images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7058972"/>
      </p:ext>
    </p:extLst>
  </p:cSld>
  <p:clrMapOvr>
    <a:masterClrMapping/>
  </p:clrMapOvr>
  <p:transition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Over </a:t>
            </a:r>
            <a:r>
              <a:rPr lang="en-US" dirty="0" smtClean="0"/>
              <a:t>jQuery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Olivier </a:t>
            </a:r>
            <a:r>
              <a:rPr lang="en-US" sz="2400" dirty="0" err="1" smtClean="0"/>
              <a:t>Buisard</a:t>
            </a:r>
            <a:endParaRPr lang="en-US" sz="2400" dirty="0" smtClean="0"/>
          </a:p>
          <a:p>
            <a:r>
              <a:rPr lang="en-US" sz="2400" dirty="0" smtClean="0"/>
              <a:t>Provided history of JQuery and </a:t>
            </a:r>
            <a:r>
              <a:rPr lang="en-US" sz="2400" dirty="0" err="1" smtClean="0"/>
              <a:t>Javascript</a:t>
            </a:r>
            <a:endParaRPr lang="en-US" sz="2400" dirty="0" smtClean="0"/>
          </a:p>
          <a:p>
            <a:r>
              <a:rPr lang="en-US" sz="2400" dirty="0" smtClean="0"/>
              <a:t>Showed examples of code written in each way</a:t>
            </a:r>
          </a:p>
          <a:p>
            <a:r>
              <a:rPr lang="en-US" sz="2400" dirty="0" smtClean="0"/>
              <a:t>If template uses Bootstrap 2, 3, or 4, JQuery is necessary</a:t>
            </a:r>
          </a:p>
          <a:p>
            <a:r>
              <a:rPr lang="en-US" sz="2400" dirty="0" smtClean="0"/>
              <a:t>For sliders, need JQuery</a:t>
            </a:r>
          </a:p>
          <a:p>
            <a:r>
              <a:rPr lang="en-US" sz="2400" dirty="0" smtClean="0"/>
              <a:t>Bootstrap 5 will not require JQuery</a:t>
            </a:r>
          </a:p>
          <a:p>
            <a:r>
              <a:rPr lang="en-US" sz="2400" dirty="0" smtClean="0"/>
              <a:t>Joomla 4 is slowly becoming JQuery-independent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9349696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Agenda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Joomla! Updates</a:t>
            </a:r>
          </a:p>
          <a:p>
            <a:r>
              <a:rPr lang="en-US" altLang="en-US" sz="2000" dirty="0" smtClean="0"/>
              <a:t>Upcoming JUG Meetings</a:t>
            </a:r>
          </a:p>
          <a:p>
            <a:r>
              <a:rPr lang="en-US" altLang="en-US" sz="2000" dirty="0" smtClean="0"/>
              <a:t>Program – Where is Joomla! Going? Joomla Conference Results!</a:t>
            </a:r>
          </a:p>
          <a:p>
            <a:r>
              <a:rPr lang="en-US" altLang="en-US" sz="2000" dirty="0" smtClean="0"/>
              <a:t>Topics for Future - Discussion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ransition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Create Sites that Clients Love to Update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SD </a:t>
            </a:r>
            <a:r>
              <a:rPr lang="en-US" sz="2000" dirty="0" smtClean="0"/>
              <a:t>Williams, JUG Chicago</a:t>
            </a:r>
          </a:p>
          <a:p>
            <a:r>
              <a:rPr lang="en-US" sz="2000" dirty="0" smtClean="0"/>
              <a:t>Relies heavily on Joomla Custom Fields and Gantry 5</a:t>
            </a:r>
          </a:p>
          <a:p>
            <a:r>
              <a:rPr lang="en-US" sz="2000" dirty="0" smtClean="0"/>
              <a:t>Case Study – Creating new staff member profiles without using K2 or </a:t>
            </a:r>
            <a:r>
              <a:rPr lang="en-US" sz="2000" dirty="0" err="1" smtClean="0"/>
              <a:t>CommunityBuilder</a:t>
            </a:r>
            <a:endParaRPr lang="en-US" sz="2000" dirty="0" smtClean="0"/>
          </a:p>
          <a:p>
            <a:pPr lvl="1"/>
            <a:r>
              <a:rPr lang="en-US" sz="1800" dirty="0" smtClean="0"/>
              <a:t>Create field groups and custom fields – for office, for physician</a:t>
            </a:r>
          </a:p>
          <a:p>
            <a:pPr lvl="1"/>
            <a:r>
              <a:rPr lang="en-US" sz="1800" dirty="0" smtClean="0"/>
              <a:t>Create override layout using </a:t>
            </a:r>
            <a:r>
              <a:rPr lang="en-US" sz="1800" dirty="0" err="1" smtClean="0"/>
              <a:t>EasyLayouts</a:t>
            </a:r>
            <a:endParaRPr lang="en-US" sz="1800" dirty="0" smtClean="0"/>
          </a:p>
          <a:p>
            <a:pPr lvl="2"/>
            <a:r>
              <a:rPr lang="en-US" sz="1600" dirty="0" smtClean="0"/>
              <a:t>Allows you to create layout, apply classes and styling</a:t>
            </a:r>
          </a:p>
          <a:p>
            <a:pPr lvl="2"/>
            <a:r>
              <a:rPr lang="en-US" sz="1600" dirty="0" smtClean="0"/>
              <a:t>Update quickly without coding PHP</a:t>
            </a:r>
          </a:p>
          <a:p>
            <a:pPr lvl="1"/>
            <a:r>
              <a:rPr lang="en-US" sz="1800" dirty="0" smtClean="0"/>
              <a:t>Create </a:t>
            </a:r>
            <a:r>
              <a:rPr lang="en-US" sz="1800" dirty="0" err="1" smtClean="0"/>
              <a:t>autoGen</a:t>
            </a:r>
            <a:r>
              <a:rPr lang="en-US" sz="1800" dirty="0" smtClean="0"/>
              <a:t> menu item</a:t>
            </a:r>
          </a:p>
          <a:p>
            <a:pPr lvl="2"/>
            <a:r>
              <a:rPr lang="en-US" sz="1600" dirty="0" smtClean="0"/>
              <a:t>Leverage Regular Labs’ Articles anywhere</a:t>
            </a:r>
          </a:p>
          <a:p>
            <a:pPr lvl="2"/>
            <a:r>
              <a:rPr lang="en-US" sz="1600" dirty="0" smtClean="0"/>
              <a:t>Filtering and sorting based on custom fields, add styling</a:t>
            </a:r>
          </a:p>
          <a:p>
            <a:pPr lvl="1"/>
            <a:r>
              <a:rPr lang="en-US" sz="1800" dirty="0" smtClean="0"/>
              <a:t>Create </a:t>
            </a:r>
            <a:r>
              <a:rPr lang="en-US" sz="1800" dirty="0" err="1" smtClean="0"/>
              <a:t>Quicklinks</a:t>
            </a:r>
            <a:r>
              <a:rPr lang="en-US" sz="1800" dirty="0" smtClean="0"/>
              <a:t> – site admin “How </a:t>
            </a:r>
            <a:r>
              <a:rPr lang="en-US" sz="1800" dirty="0" err="1" smtClean="0"/>
              <a:t>to”pages</a:t>
            </a:r>
            <a:endParaRPr lang="en-US" sz="1800" dirty="0" smtClean="0"/>
          </a:p>
          <a:p>
            <a:endParaRPr lang="en-US" sz="2000" dirty="0" smtClean="0"/>
          </a:p>
          <a:p>
            <a:pPr lvl="1"/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8611577"/>
      </p:ext>
    </p:extLst>
  </p:cSld>
  <p:clrMapOvr>
    <a:masterClrMapping/>
  </p:clrMapOvr>
  <p:transition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Fast and Secure Joomla </a:t>
            </a:r>
            <a:r>
              <a:rPr lang="en-US" dirty="0" smtClean="0"/>
              <a:t>Website --</a:t>
            </a:r>
            <a:r>
              <a:rPr lang="en-US" sz="4000" dirty="0"/>
              <a:t> Viktor Vogel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200" dirty="0" smtClean="0"/>
              <a:t>Golden rules for security</a:t>
            </a:r>
          </a:p>
          <a:p>
            <a:pPr lvl="1"/>
            <a:r>
              <a:rPr lang="en-US" sz="1100" dirty="0" smtClean="0"/>
              <a:t>Backup strategy – </a:t>
            </a:r>
            <a:r>
              <a:rPr lang="en-US" sz="1100" dirty="0" err="1" smtClean="0"/>
              <a:t>chron</a:t>
            </a:r>
            <a:r>
              <a:rPr lang="en-US" sz="1100" dirty="0" smtClean="0"/>
              <a:t> jobs, Google Drive, etc.; testing backups on subdomain</a:t>
            </a:r>
          </a:p>
          <a:p>
            <a:pPr lvl="1"/>
            <a:r>
              <a:rPr lang="en-US" sz="1100" dirty="0" smtClean="0"/>
              <a:t>As few extensions as possible – use template overrides, install updates</a:t>
            </a:r>
          </a:p>
          <a:p>
            <a:pPr lvl="1"/>
            <a:r>
              <a:rPr lang="en-US" sz="1100" dirty="0" smtClean="0"/>
              <a:t>Use 2fa, </a:t>
            </a:r>
            <a:r>
              <a:rPr lang="en-US" sz="1100" dirty="0" err="1" smtClean="0"/>
              <a:t>Yubikey</a:t>
            </a:r>
            <a:endParaRPr lang="en-US" sz="1100" dirty="0" smtClean="0"/>
          </a:p>
          <a:p>
            <a:pPr lvl="1"/>
            <a:r>
              <a:rPr lang="en-US" sz="1100" dirty="0" smtClean="0"/>
              <a:t>Enforce password complexity</a:t>
            </a:r>
          </a:p>
          <a:p>
            <a:pPr lvl="1"/>
            <a:r>
              <a:rPr lang="en-US" sz="1100" dirty="0" smtClean="0"/>
              <a:t>Protect backend with .</a:t>
            </a:r>
            <a:r>
              <a:rPr lang="en-US" sz="1100" dirty="0" err="1" smtClean="0"/>
              <a:t>htaccess</a:t>
            </a:r>
            <a:endParaRPr lang="en-US" sz="1100" dirty="0" smtClean="0"/>
          </a:p>
          <a:p>
            <a:pPr lvl="1"/>
            <a:r>
              <a:rPr lang="en-US" sz="1100" dirty="0" smtClean="0"/>
              <a:t>Activate Google’s </a:t>
            </a:r>
            <a:r>
              <a:rPr lang="en-US" sz="1100" dirty="0" err="1" smtClean="0"/>
              <a:t>Recaptcha</a:t>
            </a:r>
            <a:r>
              <a:rPr lang="en-US" sz="1100" dirty="0" smtClean="0"/>
              <a:t> or invisible </a:t>
            </a:r>
            <a:r>
              <a:rPr lang="en-US" sz="1100" dirty="0" err="1" smtClean="0"/>
              <a:t>recaptcha</a:t>
            </a:r>
            <a:endParaRPr lang="en-US" sz="1100" dirty="0" smtClean="0"/>
          </a:p>
          <a:p>
            <a:pPr lvl="1"/>
            <a:r>
              <a:rPr lang="en-US" sz="1100" dirty="0" smtClean="0"/>
              <a:t>Disable user registration if not needed</a:t>
            </a:r>
          </a:p>
          <a:p>
            <a:pPr lvl="1"/>
            <a:r>
              <a:rPr lang="en-US" sz="1100" dirty="0" smtClean="0"/>
              <a:t>Remove unneeded user accounts, check user rights</a:t>
            </a:r>
          </a:p>
          <a:p>
            <a:r>
              <a:rPr lang="en-US" sz="1400" dirty="0" smtClean="0"/>
              <a:t>Server layer protections </a:t>
            </a:r>
          </a:p>
          <a:p>
            <a:pPr lvl="1"/>
            <a:r>
              <a:rPr lang="en-US" sz="1100" dirty="0"/>
              <a:t>SSL certificate, CDN, Firewall, SSH login, etc.</a:t>
            </a:r>
          </a:p>
          <a:p>
            <a:r>
              <a:rPr lang="en-US" sz="1400" dirty="0" smtClean="0"/>
              <a:t>Improve Joomla! Performance</a:t>
            </a:r>
          </a:p>
          <a:p>
            <a:pPr lvl="1"/>
            <a:r>
              <a:rPr lang="en-US" sz="1100" dirty="0" smtClean="0"/>
              <a:t>Limit HTTP requests</a:t>
            </a:r>
          </a:p>
          <a:p>
            <a:pPr lvl="2"/>
            <a:r>
              <a:rPr lang="en-US" sz="1000" dirty="0" smtClean="0"/>
              <a:t>JCH Optimize, Easy Performance Booster</a:t>
            </a:r>
          </a:p>
          <a:p>
            <a:pPr lvl="1"/>
            <a:r>
              <a:rPr lang="en-US" sz="1100" dirty="0" smtClean="0"/>
              <a:t>Remove unneeded sources, </a:t>
            </a:r>
            <a:r>
              <a:rPr lang="en-US" sz="1100" dirty="0" err="1" smtClean="0"/>
              <a:t>lazyload</a:t>
            </a:r>
            <a:r>
              <a:rPr lang="en-US" sz="1100" dirty="0" smtClean="0"/>
              <a:t> images – JS and CSS control plugin</a:t>
            </a:r>
          </a:p>
          <a:p>
            <a:pPr lvl="1"/>
            <a:r>
              <a:rPr lang="en-US" sz="1100" dirty="0" smtClean="0"/>
              <a:t>Write .</a:t>
            </a:r>
            <a:r>
              <a:rPr lang="en-US" sz="1100" dirty="0" err="1" smtClean="0"/>
              <a:t>htaccess</a:t>
            </a:r>
            <a:r>
              <a:rPr lang="en-US" sz="1100" dirty="0" smtClean="0"/>
              <a:t> rules to compress html</a:t>
            </a:r>
          </a:p>
          <a:p>
            <a:pPr lvl="1"/>
            <a:r>
              <a:rPr lang="en-US" sz="1100" dirty="0" smtClean="0"/>
              <a:t>Page caching – exclude pages with dynamic content</a:t>
            </a:r>
          </a:p>
          <a:p>
            <a:pPr lvl="1"/>
            <a:r>
              <a:rPr lang="en-US" sz="1100" dirty="0" smtClean="0"/>
              <a:t>Optimize mobile content – if you hide data, it still loads on mobile</a:t>
            </a:r>
          </a:p>
          <a:p>
            <a:pPr lvl="1"/>
            <a:r>
              <a:rPr lang="en-US" sz="1100" dirty="0" smtClean="0"/>
              <a:t>Remove errors – look at browser console</a:t>
            </a:r>
          </a:p>
          <a:p>
            <a:r>
              <a:rPr lang="en-US" sz="1500" dirty="0" smtClean="0"/>
              <a:t>Server level performance &amp; Tools</a:t>
            </a:r>
          </a:p>
          <a:p>
            <a:endParaRPr lang="en-US" sz="1500" dirty="0" smtClean="0"/>
          </a:p>
          <a:p>
            <a:pPr lvl="1"/>
            <a:endParaRPr lang="en-US" sz="11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2604665"/>
      </p:ext>
    </p:extLst>
  </p:cSld>
  <p:clrMapOvr>
    <a:masterClrMapping/>
  </p:clrMapOvr>
  <p:transition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Joomla 4 – A New Improved Joomla for Content </a:t>
            </a:r>
            <a:r>
              <a:rPr lang="en-US" dirty="0" smtClean="0"/>
              <a:t>Creators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George </a:t>
            </a:r>
            <a:r>
              <a:rPr lang="en-US" sz="1800" dirty="0" smtClean="0"/>
              <a:t>Wilson – Release Lead for Joomla! 4</a:t>
            </a:r>
          </a:p>
          <a:p>
            <a:r>
              <a:rPr lang="en-US" sz="1800" dirty="0" smtClean="0"/>
              <a:t>Joomla 4 will happen before Brexit</a:t>
            </a:r>
          </a:p>
          <a:p>
            <a:r>
              <a:rPr lang="en-US" sz="1800" dirty="0" smtClean="0"/>
              <a:t>New Media Manager</a:t>
            </a:r>
          </a:p>
          <a:p>
            <a:pPr lvl="1"/>
            <a:r>
              <a:rPr lang="en-US" sz="1600" dirty="0" smtClean="0"/>
              <a:t>JS application with API behind it</a:t>
            </a:r>
          </a:p>
          <a:p>
            <a:pPr lvl="1"/>
            <a:r>
              <a:rPr lang="en-US" sz="1600" dirty="0" smtClean="0"/>
              <a:t>Cropping, scaling, resizing, rotating</a:t>
            </a:r>
          </a:p>
          <a:p>
            <a:r>
              <a:rPr lang="en-US" sz="1800" dirty="0" smtClean="0"/>
              <a:t>Mail Templates</a:t>
            </a:r>
          </a:p>
          <a:p>
            <a:r>
              <a:rPr lang="en-US" sz="1800" dirty="0" smtClean="0"/>
              <a:t>CSS Grid</a:t>
            </a:r>
          </a:p>
          <a:p>
            <a:pPr lvl="1"/>
            <a:r>
              <a:rPr lang="en-US" sz="1600" dirty="0" smtClean="0"/>
              <a:t>Build layouts based on orientation of the screen, rearrange modules</a:t>
            </a:r>
          </a:p>
          <a:p>
            <a:r>
              <a:rPr lang="en-US" sz="1800" dirty="0" smtClean="0"/>
              <a:t>Accessibility</a:t>
            </a:r>
          </a:p>
          <a:p>
            <a:r>
              <a:rPr lang="en-US" sz="1800" dirty="0" smtClean="0"/>
              <a:t>Migration</a:t>
            </a:r>
          </a:p>
          <a:p>
            <a:pPr lvl="1"/>
            <a:r>
              <a:rPr lang="en-US" sz="1600" dirty="0" smtClean="0"/>
              <a:t>Bootstrap 2 </a:t>
            </a:r>
            <a:r>
              <a:rPr lang="en-US" sz="1600" dirty="0" smtClean="0">
                <a:sym typeface="Wingdings" panose="05000000000000000000" pitchFamily="2" charset="2"/>
              </a:rPr>
              <a:t> Bootstrap 4</a:t>
            </a:r>
          </a:p>
          <a:p>
            <a:pPr lvl="1"/>
            <a:r>
              <a:rPr lang="en-US" sz="1600" dirty="0" smtClean="0">
                <a:sym typeface="Wingdings" panose="05000000000000000000" pitchFamily="2" charset="2"/>
              </a:rPr>
              <a:t>Will be a compatibility test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5488699"/>
      </p:ext>
    </p:extLst>
  </p:cSld>
  <p:clrMapOvr>
    <a:masterClrMapping/>
  </p:clrMapOvr>
  <p:transition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Data with </a:t>
            </a:r>
            <a:r>
              <a:rPr lang="en-US" dirty="0" err="1" smtClean="0"/>
              <a:t>Fabrik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Robbie </a:t>
            </a:r>
            <a:r>
              <a:rPr lang="en-US" sz="1800" dirty="0" smtClean="0"/>
              <a:t>Adair – Texas, Houston </a:t>
            </a:r>
            <a:r>
              <a:rPr lang="en-US" sz="1800" dirty="0" err="1" smtClean="0"/>
              <a:t>JoomlaDay</a:t>
            </a:r>
            <a:endParaRPr lang="en-US" sz="1800" dirty="0" smtClean="0"/>
          </a:p>
          <a:p>
            <a:r>
              <a:rPr lang="en-US" sz="1800" dirty="0" smtClean="0"/>
              <a:t>Creates dashboards with </a:t>
            </a:r>
            <a:r>
              <a:rPr lang="en-US" sz="1800" dirty="0" err="1" smtClean="0"/>
              <a:t>Fabrik</a:t>
            </a:r>
            <a:r>
              <a:rPr lang="en-US" sz="1800" dirty="0" smtClean="0"/>
              <a:t> for Data Visualization</a:t>
            </a:r>
          </a:p>
          <a:p>
            <a:r>
              <a:rPr lang="en-US" sz="1800" dirty="0" smtClean="0"/>
              <a:t>See screenshots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7561872"/>
      </p:ext>
    </p:extLst>
  </p:cSld>
  <p:clrMapOvr>
    <a:masterClrMapping/>
  </p:clrMapOvr>
  <p:transition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Award-winning </a:t>
            </a:r>
            <a:r>
              <a:rPr lang="en-US" sz="3600" dirty="0" err="1"/>
              <a:t>eCommerce</a:t>
            </a:r>
            <a:r>
              <a:rPr lang="en-US" sz="3600" dirty="0"/>
              <a:t> Sites with </a:t>
            </a:r>
            <a:r>
              <a:rPr lang="en-US" sz="3600" dirty="0" smtClean="0"/>
              <a:t>Joomla – Adam Melcher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001000" cy="4267200"/>
          </a:xfrm>
        </p:spPr>
        <p:txBody>
          <a:bodyPr/>
          <a:lstStyle/>
          <a:p>
            <a:r>
              <a:rPr lang="en-US" sz="1800" dirty="0" smtClean="0"/>
              <a:t>Used </a:t>
            </a:r>
            <a:r>
              <a:rPr lang="en-US" sz="1800" dirty="0"/>
              <a:t>to use </a:t>
            </a:r>
            <a:r>
              <a:rPr lang="en-US" sz="1800" dirty="0" err="1"/>
              <a:t>Virtumart</a:t>
            </a:r>
            <a:r>
              <a:rPr lang="en-US" sz="1800" dirty="0"/>
              <a:t>, now J2Store </a:t>
            </a:r>
          </a:p>
          <a:p>
            <a:r>
              <a:rPr lang="en-US" sz="1800" dirty="0" smtClean="0"/>
              <a:t>Joomla </a:t>
            </a:r>
            <a:r>
              <a:rPr lang="en-US" sz="1800" dirty="0"/>
              <a:t>Core article and category structure</a:t>
            </a:r>
          </a:p>
          <a:p>
            <a:pPr lvl="1"/>
            <a:r>
              <a:rPr lang="en-US" sz="1400" dirty="0" smtClean="0"/>
              <a:t>Article category = product category</a:t>
            </a:r>
          </a:p>
          <a:p>
            <a:pPr lvl="1"/>
            <a:r>
              <a:rPr lang="en-US" sz="1400" dirty="0" smtClean="0"/>
              <a:t>Tag hierarchy = Parent tag </a:t>
            </a:r>
            <a:r>
              <a:rPr lang="en-US" sz="1400" dirty="0" smtClean="0">
                <a:sym typeface="Wingdings" panose="05000000000000000000" pitchFamily="2" charset="2"/>
              </a:rPr>
              <a:t> Child tags</a:t>
            </a:r>
          </a:p>
          <a:p>
            <a:pPr lvl="1"/>
            <a:r>
              <a:rPr lang="en-US" sz="1400" dirty="0" smtClean="0">
                <a:sym typeface="Wingdings" panose="05000000000000000000" pitchFamily="2" charset="2"/>
              </a:rPr>
              <a:t>How displayed is controlled by parent tag ID</a:t>
            </a:r>
          </a:p>
          <a:p>
            <a:r>
              <a:rPr lang="en-US" sz="1800" dirty="0" smtClean="0">
                <a:sym typeface="Wingdings" panose="05000000000000000000" pitchFamily="2" charset="2"/>
              </a:rPr>
              <a:t>Example in store: Tags</a:t>
            </a:r>
          </a:p>
          <a:p>
            <a:pPr lvl="1"/>
            <a:r>
              <a:rPr lang="en-US" sz="1400" dirty="0" err="1" smtClean="0">
                <a:sym typeface="Wingdings" panose="05000000000000000000" pitchFamily="2" charset="2"/>
              </a:rPr>
              <a:t>Roteola</a:t>
            </a:r>
            <a:r>
              <a:rPr lang="en-US" sz="1400" dirty="0" smtClean="0">
                <a:sym typeface="Wingdings" panose="05000000000000000000" pitchFamily="2" charset="2"/>
              </a:rPr>
              <a:t> is in more than one product</a:t>
            </a:r>
          </a:p>
          <a:p>
            <a:pPr lvl="1"/>
            <a:r>
              <a:rPr lang="en-US" sz="1400" dirty="0" smtClean="0">
                <a:sym typeface="Wingdings" panose="05000000000000000000" pitchFamily="2" charset="2"/>
              </a:rPr>
              <a:t>In tag, use teaser image, using </a:t>
            </a:r>
            <a:r>
              <a:rPr lang="en-US" sz="1400" dirty="0" err="1" smtClean="0">
                <a:sym typeface="Wingdings" panose="05000000000000000000" pitchFamily="2" charset="2"/>
              </a:rPr>
              <a:t>metadescription</a:t>
            </a:r>
            <a:r>
              <a:rPr lang="en-US" sz="1400" dirty="0" smtClean="0">
                <a:sym typeface="Wingdings" panose="05000000000000000000" pitchFamily="2" charset="2"/>
              </a:rPr>
              <a:t> rather than the content takes care of SEO metadata, can pull info from there for display and meta</a:t>
            </a:r>
          </a:p>
          <a:p>
            <a:pPr lvl="1"/>
            <a:r>
              <a:rPr lang="en-US" sz="1400" dirty="0" smtClean="0">
                <a:sym typeface="Wingdings" panose="05000000000000000000" pitchFamily="2" charset="2"/>
              </a:rPr>
              <a:t>Easy to add new products and show </a:t>
            </a:r>
            <a:r>
              <a:rPr lang="en-US" sz="1400" dirty="0" err="1" smtClean="0">
                <a:sym typeface="Wingdings" panose="05000000000000000000" pitchFamily="2" charset="2"/>
              </a:rPr>
              <a:t>Roteola</a:t>
            </a:r>
            <a:r>
              <a:rPr lang="en-US" sz="1400" dirty="0" smtClean="0">
                <a:sym typeface="Wingdings" panose="05000000000000000000" pitchFamily="2" charset="2"/>
              </a:rPr>
              <a:t> ingredient information</a:t>
            </a:r>
          </a:p>
          <a:p>
            <a:pPr lvl="1"/>
            <a:r>
              <a:rPr lang="en-US" sz="1400" dirty="0" smtClean="0">
                <a:sym typeface="Wingdings" panose="05000000000000000000" pitchFamily="2" charset="2"/>
              </a:rPr>
              <a:t>Keeps info uniform, can create tag views, articles using it</a:t>
            </a:r>
          </a:p>
          <a:p>
            <a:pPr lvl="1"/>
            <a:r>
              <a:rPr lang="en-US" sz="1400" dirty="0" smtClean="0">
                <a:sym typeface="Wingdings" panose="05000000000000000000" pitchFamily="2" charset="2"/>
              </a:rPr>
              <a:t>Also use tags for shipping info, money back guarantee, how to use, etc. </a:t>
            </a:r>
          </a:p>
          <a:p>
            <a:r>
              <a:rPr lang="en-US" sz="1800" dirty="0" smtClean="0">
                <a:sym typeface="Wingdings" panose="05000000000000000000" pitchFamily="2" charset="2"/>
              </a:rPr>
              <a:t>Custom Fields</a:t>
            </a:r>
          </a:p>
          <a:p>
            <a:pPr lvl="1"/>
            <a:r>
              <a:rPr lang="en-US" sz="1400" dirty="0" smtClean="0">
                <a:sym typeface="Wingdings" panose="05000000000000000000" pitchFamily="2" charset="2"/>
              </a:rPr>
              <a:t>Organize custom field groups with Repeatable custom field type</a:t>
            </a:r>
          </a:p>
          <a:p>
            <a:pPr lvl="1"/>
            <a:r>
              <a:rPr lang="en-US" sz="1400" dirty="0" smtClean="0">
                <a:sym typeface="Wingdings" panose="05000000000000000000" pitchFamily="2" charset="2"/>
              </a:rPr>
              <a:t>Allows store owner to add ingredients to product</a:t>
            </a:r>
          </a:p>
          <a:p>
            <a:pPr lvl="1"/>
            <a:r>
              <a:rPr lang="en-US" sz="1400" dirty="0" smtClean="0">
                <a:sym typeface="Wingdings" panose="05000000000000000000" pitchFamily="2" charset="2"/>
              </a:rPr>
              <a:t>Be sure names are lowercase and no underscores  your variables in </a:t>
            </a:r>
            <a:r>
              <a:rPr lang="en-US" sz="1400" dirty="0" err="1" smtClean="0">
                <a:sym typeface="Wingdings" panose="05000000000000000000" pitchFamily="2" charset="2"/>
              </a:rPr>
              <a:t>foreach</a:t>
            </a:r>
            <a:endParaRPr lang="en-US" sz="1400" dirty="0"/>
          </a:p>
          <a:p>
            <a:pPr lvl="1"/>
            <a:endParaRPr lang="en-US" sz="1800" dirty="0"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9379518"/>
      </p:ext>
    </p:extLst>
  </p:cSld>
  <p:clrMapOvr>
    <a:masterClrMapping/>
  </p:clrMapOvr>
  <p:transition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Creating:  Pro Tips and Power Tools – Joe </a:t>
            </a:r>
            <a:r>
              <a:rPr lang="en-US" dirty="0" smtClean="0"/>
              <a:t>Campbell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Create Style Guide for consistency </a:t>
            </a:r>
            <a:r>
              <a:rPr lang="en-US" sz="2000" dirty="0"/>
              <a:t>across multiple </a:t>
            </a:r>
            <a:r>
              <a:rPr lang="en-US" sz="2000" dirty="0" smtClean="0"/>
              <a:t>creators, </a:t>
            </a:r>
            <a:r>
              <a:rPr lang="en-US" sz="2000" dirty="0"/>
              <a:t>E.g., Blog titles, templates, social </a:t>
            </a:r>
            <a:r>
              <a:rPr lang="en-US" sz="2000" dirty="0" smtClean="0"/>
              <a:t>media</a:t>
            </a:r>
          </a:p>
          <a:p>
            <a:pPr lvl="1"/>
            <a:r>
              <a:rPr lang="en-US" sz="1600" dirty="0" smtClean="0"/>
              <a:t>Look, Flow, Tone, Intent</a:t>
            </a:r>
            <a:endParaRPr lang="en-US" sz="1600" dirty="0"/>
          </a:p>
          <a:p>
            <a:r>
              <a:rPr lang="en-US" sz="2000" dirty="0" smtClean="0"/>
              <a:t>Some of his recommendations include: </a:t>
            </a:r>
          </a:p>
          <a:p>
            <a:pPr lvl="1"/>
            <a:r>
              <a:rPr lang="en-US" sz="1600" dirty="0" smtClean="0"/>
              <a:t>Google Docs</a:t>
            </a:r>
          </a:p>
          <a:p>
            <a:pPr lvl="1"/>
            <a:r>
              <a:rPr lang="en-US" sz="1600" dirty="0" smtClean="0"/>
              <a:t>“</a:t>
            </a:r>
            <a:r>
              <a:rPr lang="en-US" sz="1600" dirty="0" err="1" smtClean="0"/>
              <a:t>ProWriting</a:t>
            </a:r>
            <a:r>
              <a:rPr lang="en-US" sz="1600" dirty="0" smtClean="0"/>
              <a:t> Aid”</a:t>
            </a:r>
          </a:p>
          <a:p>
            <a:pPr lvl="1"/>
            <a:r>
              <a:rPr lang="en-US" sz="1600" dirty="0" err="1" smtClean="0"/>
              <a:t>Plagarism</a:t>
            </a:r>
            <a:r>
              <a:rPr lang="en-US" sz="1600" dirty="0" smtClean="0"/>
              <a:t> checker</a:t>
            </a:r>
          </a:p>
          <a:p>
            <a:pPr lvl="1"/>
            <a:r>
              <a:rPr lang="en-US" sz="1600" dirty="0" smtClean="0"/>
              <a:t>Background video compressor, PDF compressor</a:t>
            </a:r>
          </a:p>
          <a:p>
            <a:pPr lvl="1"/>
            <a:r>
              <a:rPr lang="en-US" sz="1600" dirty="0" smtClean="0"/>
              <a:t>Link Expander</a:t>
            </a:r>
          </a:p>
          <a:p>
            <a:pPr lvl="1"/>
            <a:r>
              <a:rPr lang="en-US" sz="1600" dirty="0" smtClean="0"/>
              <a:t>OCR</a:t>
            </a:r>
          </a:p>
          <a:p>
            <a:pPr lvl="1"/>
            <a:r>
              <a:rPr lang="en-US" sz="1600" dirty="0" smtClean="0"/>
              <a:t>Diff checker</a:t>
            </a:r>
          </a:p>
          <a:p>
            <a:pPr lvl="1"/>
            <a:r>
              <a:rPr lang="en-US" sz="1600" dirty="0" smtClean="0"/>
              <a:t>Upload highest fidelity images – social media has own optimization algorithms</a:t>
            </a:r>
          </a:p>
          <a:p>
            <a:pPr lvl="1"/>
            <a:r>
              <a:rPr lang="en-US" sz="1600" dirty="0" smtClean="0"/>
              <a:t>Bucket for housing ideas for future content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2461452"/>
      </p:ext>
    </p:extLst>
  </p:cSld>
  <p:clrMapOvr>
    <a:masterClrMapping/>
  </p:clrMapOvr>
  <p:transition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Rapidly Building Semi-bespoke Joomla Templates – </a:t>
            </a:r>
            <a:r>
              <a:rPr lang="en-US" dirty="0" err="1"/>
              <a:t>Eoin</a:t>
            </a:r>
            <a:r>
              <a:rPr lang="en-US" dirty="0"/>
              <a:t> </a:t>
            </a:r>
            <a:r>
              <a:rPr lang="en-US" dirty="0" smtClean="0"/>
              <a:t>Oliver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Used to get a template and customize it, e.g., Shape5</a:t>
            </a:r>
          </a:p>
          <a:p>
            <a:pPr lvl="1"/>
            <a:r>
              <a:rPr lang="en-US" sz="1400" dirty="0" smtClean="0"/>
              <a:t>Overrides, </a:t>
            </a:r>
            <a:r>
              <a:rPr lang="en-US" sz="1400" dirty="0" err="1" smtClean="0"/>
              <a:t>css</a:t>
            </a:r>
            <a:r>
              <a:rPr lang="en-US" sz="1400" dirty="0" smtClean="0"/>
              <a:t>, etc.</a:t>
            </a:r>
          </a:p>
          <a:p>
            <a:r>
              <a:rPr lang="en-US" sz="1600" dirty="0" smtClean="0"/>
              <a:t>Switched to Gantry 5 and Hydrogen</a:t>
            </a:r>
          </a:p>
          <a:p>
            <a:pPr lvl="1"/>
            <a:r>
              <a:rPr lang="en-US" sz="1400" dirty="0" smtClean="0"/>
              <a:t>Easy to maintain, reusable</a:t>
            </a:r>
          </a:p>
          <a:p>
            <a:pPr lvl="1"/>
            <a:r>
              <a:rPr lang="en-US" sz="1400" dirty="0" smtClean="0"/>
              <a:t>Mostly switched particles off</a:t>
            </a:r>
          </a:p>
          <a:p>
            <a:pPr lvl="1"/>
            <a:r>
              <a:rPr lang="en-US" sz="1400" dirty="0" smtClean="0"/>
              <a:t>Inherit section from base outline</a:t>
            </a:r>
          </a:p>
          <a:p>
            <a:pPr lvl="1"/>
            <a:r>
              <a:rPr lang="en-US" sz="1400" dirty="0" smtClean="0"/>
              <a:t>Change width of logo, changes it on all pages</a:t>
            </a:r>
          </a:p>
          <a:p>
            <a:pPr lvl="1"/>
            <a:r>
              <a:rPr lang="en-US" sz="1400" dirty="0" smtClean="0"/>
              <a:t>Easily add in more sections</a:t>
            </a:r>
          </a:p>
          <a:p>
            <a:pPr lvl="1"/>
            <a:r>
              <a:rPr lang="en-US" sz="1400" dirty="0" smtClean="0"/>
              <a:t>Use section rather than row, can define background colors to span the page</a:t>
            </a:r>
          </a:p>
          <a:p>
            <a:pPr lvl="1"/>
            <a:r>
              <a:rPr lang="en-US" sz="1400" dirty="0" smtClean="0"/>
              <a:t>In Gantry, everything can be overridden</a:t>
            </a:r>
          </a:p>
          <a:p>
            <a:pPr lvl="1"/>
            <a:r>
              <a:rPr lang="en-US" sz="1400" dirty="0" smtClean="0"/>
              <a:t>Create a YAML style for each section</a:t>
            </a:r>
          </a:p>
          <a:p>
            <a:pPr lvl="1"/>
            <a:r>
              <a:rPr lang="en-US" sz="1400" dirty="0" smtClean="0"/>
              <a:t>Use JCE and load styles into editor</a:t>
            </a:r>
          </a:p>
          <a:p>
            <a:pPr lvl="1"/>
            <a:r>
              <a:rPr lang="en-US" sz="1400" dirty="0" smtClean="0"/>
              <a:t>Compiles before page load on development – cached in production</a:t>
            </a:r>
          </a:p>
          <a:p>
            <a:pPr lvl="1"/>
            <a:r>
              <a:rPr lang="en-US" sz="1400" dirty="0" smtClean="0"/>
              <a:t>Start coding in mobile first view</a:t>
            </a:r>
          </a:p>
          <a:p>
            <a:pPr lvl="1"/>
            <a:r>
              <a:rPr lang="en-US" sz="1400" dirty="0" smtClean="0"/>
              <a:t>Gantry has 2 accent colors, he adds a third</a:t>
            </a:r>
          </a:p>
          <a:p>
            <a:pPr lvl="1"/>
            <a:r>
              <a:rPr lang="en-US" sz="1400" dirty="0" smtClean="0"/>
              <a:t>Uses GIT for version control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7796396"/>
      </p:ext>
    </p:extLst>
  </p:cSld>
  <p:clrMapOvr>
    <a:masterClrMapping/>
  </p:clrMapOvr>
  <p:transition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Best Practices for Your Joomla Agency – Vic </a:t>
            </a:r>
            <a:r>
              <a:rPr lang="en-US" dirty="0" smtClean="0"/>
              <a:t>Drover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Focus is on Corporate / TEAM security practices</a:t>
            </a:r>
          </a:p>
          <a:p>
            <a:r>
              <a:rPr lang="en-US" sz="1800" dirty="0" smtClean="0"/>
              <a:t>Team password management – </a:t>
            </a:r>
            <a:r>
              <a:rPr lang="en-US" sz="1800" dirty="0" err="1" smtClean="0"/>
              <a:t>Passwork</a:t>
            </a:r>
            <a:r>
              <a:rPr lang="en-US" sz="1800" dirty="0" smtClean="0"/>
              <a:t>, </a:t>
            </a:r>
            <a:r>
              <a:rPr lang="en-US" sz="1800" dirty="0" err="1" smtClean="0"/>
              <a:t>LastPass</a:t>
            </a:r>
            <a:endParaRPr lang="en-US" sz="1800" dirty="0" smtClean="0"/>
          </a:p>
          <a:p>
            <a:r>
              <a:rPr lang="en-US" sz="1800" dirty="0" smtClean="0"/>
              <a:t>Disaster response plan</a:t>
            </a:r>
          </a:p>
          <a:p>
            <a:pPr lvl="1"/>
            <a:r>
              <a:rPr lang="en-US" sz="1600" dirty="0" smtClean="0"/>
              <a:t>E.g., death, emergency contact info for people, clients</a:t>
            </a:r>
          </a:p>
          <a:p>
            <a:pPr lvl="1"/>
            <a:r>
              <a:rPr lang="en-US" sz="1600" dirty="0" smtClean="0"/>
              <a:t>DNS, service provider info, 2fa</a:t>
            </a:r>
          </a:p>
          <a:p>
            <a:r>
              <a:rPr lang="en-US" sz="1800" dirty="0" smtClean="0"/>
              <a:t>Corporate Email, ownership of corporate documents</a:t>
            </a:r>
          </a:p>
          <a:p>
            <a:r>
              <a:rPr lang="en-US" sz="1800" dirty="0" smtClean="0"/>
              <a:t>Ongoing education – </a:t>
            </a:r>
          </a:p>
          <a:p>
            <a:pPr lvl="1"/>
            <a:r>
              <a:rPr lang="en-US" sz="1400" dirty="0"/>
              <a:t>A</a:t>
            </a:r>
            <a:r>
              <a:rPr lang="en-US" sz="1400" dirty="0" smtClean="0"/>
              <a:t>nnual compliance reviews, policy refreshers, e.g., phishing emails</a:t>
            </a:r>
          </a:p>
          <a:p>
            <a:r>
              <a:rPr lang="en-US" sz="1800" dirty="0" smtClean="0"/>
              <a:t>Server management</a:t>
            </a:r>
          </a:p>
          <a:p>
            <a:pPr lvl="1"/>
            <a:r>
              <a:rPr lang="en-US" sz="1400" dirty="0" smtClean="0"/>
              <a:t>Apache, PHP versions</a:t>
            </a:r>
          </a:p>
          <a:p>
            <a:pPr lvl="1"/>
            <a:r>
              <a:rPr lang="en-US" sz="1400" dirty="0" smtClean="0"/>
              <a:t>FTP </a:t>
            </a:r>
            <a:r>
              <a:rPr lang="en-US" sz="1400" dirty="0" smtClean="0">
                <a:sym typeface="Wingdings" panose="05000000000000000000" pitchFamily="2" charset="2"/>
              </a:rPr>
              <a:t> SFTP</a:t>
            </a:r>
          </a:p>
          <a:p>
            <a:pPr lvl="1"/>
            <a:r>
              <a:rPr lang="en-US" sz="1400" dirty="0" smtClean="0">
                <a:sym typeface="Wingdings" panose="05000000000000000000" pitchFamily="2" charset="2"/>
              </a:rPr>
              <a:t>Go into CPANEL and turn on logging now!</a:t>
            </a:r>
          </a:p>
          <a:p>
            <a:pPr lvl="1"/>
            <a:r>
              <a:rPr lang="en-US" sz="1400" dirty="0" smtClean="0">
                <a:sym typeface="Wingdings" panose="05000000000000000000" pitchFamily="2" charset="2"/>
              </a:rPr>
              <a:t>Use a 3</a:t>
            </a:r>
            <a:r>
              <a:rPr lang="en-US" sz="1400" baseline="30000" dirty="0" smtClean="0">
                <a:sym typeface="Wingdings" panose="05000000000000000000" pitchFamily="2" charset="2"/>
              </a:rPr>
              <a:t>rd</a:t>
            </a:r>
            <a:r>
              <a:rPr lang="en-US" sz="1400" dirty="0" smtClean="0">
                <a:sym typeface="Wingdings" panose="05000000000000000000" pitchFamily="2" charset="2"/>
              </a:rPr>
              <a:t> party DNS server</a:t>
            </a:r>
          </a:p>
          <a:p>
            <a:pPr lvl="1"/>
            <a:r>
              <a:rPr lang="en-US" sz="1400" dirty="0" smtClean="0">
                <a:sym typeface="Wingdings" panose="05000000000000000000" pitchFamily="2" charset="2"/>
              </a:rPr>
              <a:t>Don’t run your own mail server, use a 3</a:t>
            </a:r>
            <a:r>
              <a:rPr lang="en-US" sz="1400" baseline="30000" dirty="0" smtClean="0">
                <a:sym typeface="Wingdings" panose="05000000000000000000" pitchFamily="2" charset="2"/>
              </a:rPr>
              <a:t>rd</a:t>
            </a:r>
            <a:r>
              <a:rPr lang="en-US" sz="1400" dirty="0" smtClean="0">
                <a:sym typeface="Wingdings" panose="05000000000000000000" pitchFamily="2" charset="2"/>
              </a:rPr>
              <a:t> party</a:t>
            </a:r>
            <a:endParaRPr lang="en-US" sz="1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11-19-2019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8116175"/>
      </p:ext>
    </p:extLst>
  </p:cSld>
  <p:clrMapOvr>
    <a:masterClrMapping/>
  </p:clrMapOvr>
  <p:transition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Joomla System Plugins Explained – Randy </a:t>
            </a:r>
            <a:r>
              <a:rPr lang="en-US" dirty="0" smtClean="0"/>
              <a:t>Carey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How Joomla builds a page – see slides</a:t>
            </a:r>
          </a:p>
          <a:p>
            <a:pPr lvl="1"/>
            <a:r>
              <a:rPr lang="en-US" sz="1400" dirty="0" err="1" smtClean="0"/>
              <a:t>OnAfterInitialize</a:t>
            </a:r>
            <a:r>
              <a:rPr lang="en-US" sz="1400" dirty="0" smtClean="0"/>
              <a:t> – page caching</a:t>
            </a:r>
          </a:p>
          <a:p>
            <a:pPr lvl="1"/>
            <a:r>
              <a:rPr lang="en-US" sz="1400" dirty="0" err="1" smtClean="0"/>
              <a:t>OnAfterRoute</a:t>
            </a:r>
            <a:endParaRPr lang="en-US" sz="1400" dirty="0" smtClean="0"/>
          </a:p>
          <a:p>
            <a:pPr lvl="1"/>
            <a:r>
              <a:rPr lang="en-US" sz="1400" dirty="0" smtClean="0"/>
              <a:t>Etc. Finally send page to browser</a:t>
            </a:r>
          </a:p>
          <a:p>
            <a:r>
              <a:rPr lang="en-US" sz="1600" dirty="0" smtClean="0"/>
              <a:t>System plugin examples</a:t>
            </a:r>
          </a:p>
          <a:p>
            <a:pPr lvl="1"/>
            <a:r>
              <a:rPr lang="en-US" sz="1400" dirty="0" smtClean="0"/>
              <a:t>Run a report</a:t>
            </a:r>
          </a:p>
          <a:p>
            <a:pPr lvl="1"/>
            <a:r>
              <a:rPr lang="en-US" sz="1400" dirty="0" smtClean="0"/>
              <a:t>Load a CSS file – </a:t>
            </a:r>
            <a:r>
              <a:rPr lang="en-US" sz="1400" dirty="0" err="1" smtClean="0"/>
              <a:t>onAfterRoute</a:t>
            </a:r>
            <a:endParaRPr lang="en-US" sz="1400" dirty="0" smtClean="0"/>
          </a:p>
          <a:p>
            <a:pPr lvl="1"/>
            <a:r>
              <a:rPr lang="en-US" sz="1400" dirty="0" smtClean="0"/>
              <a:t>Bypass limitation on a 3</a:t>
            </a:r>
            <a:r>
              <a:rPr lang="en-US" sz="1400" baseline="30000" dirty="0" smtClean="0"/>
              <a:t>rd</a:t>
            </a:r>
            <a:r>
              <a:rPr lang="en-US" sz="1400" dirty="0" smtClean="0"/>
              <a:t> party product</a:t>
            </a:r>
          </a:p>
          <a:p>
            <a:pPr lvl="1"/>
            <a:r>
              <a:rPr lang="en-US" sz="1400" dirty="0" smtClean="0"/>
              <a:t>Monitor login attempts</a:t>
            </a:r>
          </a:p>
          <a:p>
            <a:pPr lvl="1"/>
            <a:r>
              <a:rPr lang="en-US" sz="1400" dirty="0" smtClean="0"/>
              <a:t>Move from one component to another – route to new one</a:t>
            </a:r>
          </a:p>
          <a:p>
            <a:pPr lvl="1"/>
            <a:r>
              <a:rPr lang="en-US" sz="1400" dirty="0" smtClean="0"/>
              <a:t>Access to sensitive data</a:t>
            </a:r>
          </a:p>
          <a:p>
            <a:pPr lvl="1"/>
            <a:r>
              <a:rPr lang="en-US" sz="1400" dirty="0" smtClean="0"/>
              <a:t>Different directories for view</a:t>
            </a:r>
          </a:p>
          <a:p>
            <a:r>
              <a:rPr lang="en-US" sz="1600" dirty="0" smtClean="0"/>
              <a:t>Book:  Programming Joomla Plugins – a bit dated but still good</a:t>
            </a:r>
          </a:p>
          <a:p>
            <a:pPr lvl="1"/>
            <a:r>
              <a:rPr lang="en-US" sz="1400" dirty="0" smtClean="0"/>
              <a:t>See YouTube Channel</a:t>
            </a:r>
          </a:p>
          <a:p>
            <a:pPr lvl="1"/>
            <a:r>
              <a:rPr lang="en-US" sz="1400" dirty="0" smtClean="0"/>
              <a:t>Joomla </a:t>
            </a:r>
            <a:r>
              <a:rPr lang="en-US" sz="1400" dirty="0" err="1" smtClean="0"/>
              <a:t>Stackexchange</a:t>
            </a:r>
            <a:endParaRPr lang="en-US" sz="1400" dirty="0" smtClean="0"/>
          </a:p>
          <a:p>
            <a:pPr lvl="1"/>
            <a:r>
              <a:rPr lang="en-US" sz="1400" dirty="0" smtClean="0"/>
              <a:t>Joomla Forums</a:t>
            </a:r>
          </a:p>
          <a:p>
            <a:endParaRPr lang="en-US" sz="1600" dirty="0" smtClean="0"/>
          </a:p>
          <a:p>
            <a:pPr lvl="1"/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5880589"/>
      </p:ext>
    </p:extLst>
  </p:cSld>
  <p:clrMapOvr>
    <a:masterClrMapping/>
  </p:clrMapOvr>
  <p:transition>
    <p:fade thruBlk="1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How Joomla helped me build a website for writers, readers and publishers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Robert </a:t>
            </a:r>
            <a:r>
              <a:rPr lang="en-US" dirty="0" err="1" smtClean="0"/>
              <a:t>Fairhead</a:t>
            </a:r>
            <a:r>
              <a:rPr lang="en-US" dirty="0" smtClean="0"/>
              <a:t> @</a:t>
            </a:r>
            <a:r>
              <a:rPr lang="en-US" dirty="0" err="1" smtClean="0"/>
              <a:t>tallandtrue</a:t>
            </a:r>
            <a:endParaRPr lang="en-US" dirty="0" smtClean="0"/>
          </a:p>
          <a:p>
            <a:pPr lvl="1"/>
            <a:r>
              <a:rPr lang="en-US" dirty="0" smtClean="0"/>
              <a:t>Australia!</a:t>
            </a:r>
          </a:p>
          <a:p>
            <a:r>
              <a:rPr lang="en-US" dirty="0" smtClean="0"/>
              <a:t>His case study</a:t>
            </a:r>
          </a:p>
          <a:p>
            <a:pPr lvl="1"/>
            <a:r>
              <a:rPr lang="en-US" dirty="0" smtClean="0"/>
              <a:t>Could not do it in Lotus Domino!</a:t>
            </a:r>
          </a:p>
          <a:p>
            <a:pPr lvl="1"/>
            <a:r>
              <a:rPr lang="en-US" dirty="0" smtClean="0"/>
              <a:t>Built site in Joomla as a learner</a:t>
            </a:r>
          </a:p>
          <a:p>
            <a:pPr lvl="1"/>
            <a:r>
              <a:rPr lang="en-US" dirty="0" smtClean="0"/>
              <a:t>Learned a lot and fulfilled his dream</a:t>
            </a:r>
          </a:p>
          <a:p>
            <a:pPr lvl="1"/>
            <a:r>
              <a:rPr lang="en-US" dirty="0" smtClean="0"/>
              <a:t>Helped writers get known, readers to find good things to read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7044166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Joomla!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8272462" cy="4267200"/>
          </a:xfrm>
        </p:spPr>
        <p:txBody>
          <a:bodyPr/>
          <a:lstStyle/>
          <a:p>
            <a:r>
              <a:rPr lang="en-US" sz="1800" dirty="0" smtClean="0"/>
              <a:t>3.9.13 – November 5, 2019 – Security and bug fix release</a:t>
            </a:r>
          </a:p>
          <a:p>
            <a:pPr lvl="1"/>
            <a:r>
              <a:rPr lang="en-US" sz="1400" dirty="0" smtClean="0"/>
              <a:t>CSRF in </a:t>
            </a:r>
            <a:r>
              <a:rPr lang="en-US" sz="1400" dirty="0" err="1" smtClean="0"/>
              <a:t>com_template</a:t>
            </a:r>
            <a:r>
              <a:rPr lang="en-US" sz="1400" dirty="0" smtClean="0"/>
              <a:t> overrides (affects 3.2.0 through 3.9.12) – Low severity</a:t>
            </a:r>
          </a:p>
          <a:p>
            <a:pPr lvl="1"/>
            <a:r>
              <a:rPr lang="en-US" sz="1400" dirty="0" smtClean="0"/>
              <a:t>Improve PHP 7.4 compatibility</a:t>
            </a:r>
          </a:p>
          <a:p>
            <a:pPr lvl="1"/>
            <a:r>
              <a:rPr lang="en-US" sz="1400" dirty="0" smtClean="0"/>
              <a:t>Improve sending mass mail</a:t>
            </a:r>
          </a:p>
          <a:p>
            <a:pPr lvl="1"/>
            <a:r>
              <a:rPr lang="en-US" sz="1400" dirty="0" smtClean="0"/>
              <a:t>Over 15 improvements and bug fixes</a:t>
            </a:r>
          </a:p>
          <a:p>
            <a:r>
              <a:rPr lang="en-US" sz="1800" dirty="0" smtClean="0"/>
              <a:t>3.9.12 –September 24, 2019 – Security and bug fix release</a:t>
            </a:r>
          </a:p>
          <a:p>
            <a:r>
              <a:rPr lang="en-US" sz="1800" dirty="0" smtClean="0"/>
              <a:t>3.9.11 – August 13, 2019 – Security Fix, hardening </a:t>
            </a:r>
            <a:r>
              <a:rPr lang="en-US" sz="1800" dirty="0" err="1" smtClean="0"/>
              <a:t>com_contact</a:t>
            </a:r>
            <a:endParaRPr lang="en-US" sz="1800" dirty="0" smtClean="0"/>
          </a:p>
          <a:p>
            <a:r>
              <a:rPr lang="en-US" sz="1800" dirty="0" smtClean="0"/>
              <a:t>3.9.10 – July 10, 2019 – major bug fix, </a:t>
            </a:r>
          </a:p>
          <a:p>
            <a:pPr lvl="1"/>
            <a:r>
              <a:rPr lang="en-US" sz="1400" dirty="0" smtClean="0"/>
              <a:t>DO NOT install 3.9.9, go straight to 3.9.10 (see separate slide)</a:t>
            </a:r>
          </a:p>
          <a:p>
            <a:r>
              <a:rPr lang="en-US" sz="1800" dirty="0" smtClean="0"/>
              <a:t>3.9.9 – July 9, 2019</a:t>
            </a:r>
          </a:p>
          <a:p>
            <a:pPr lvl="1"/>
            <a:r>
              <a:rPr lang="en-US" sz="1600" dirty="0"/>
              <a:t>1 low priority security fix, </a:t>
            </a:r>
            <a:r>
              <a:rPr lang="en-US" sz="1600" dirty="0" smtClean="0"/>
              <a:t>improvements to media manager layout, article ordering, batch system for contacts.</a:t>
            </a:r>
            <a:endParaRPr lang="en-US" sz="1600" dirty="0"/>
          </a:p>
          <a:p>
            <a:pPr lvl="1"/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0096228"/>
      </p:ext>
    </p:extLst>
  </p:cSld>
  <p:clrMapOvr>
    <a:masterClrMapping/>
  </p:clrMapOvr>
  <p:transition>
    <p:fade thruBlk="1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Joomla School of Hospitable </a:t>
            </a:r>
            <a:r>
              <a:rPr lang="en-US" dirty="0" smtClean="0"/>
              <a:t>Technology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Joe </a:t>
            </a:r>
            <a:r>
              <a:rPr lang="en-US" sz="2400" dirty="0" smtClean="0"/>
              <a:t>LeBlanc</a:t>
            </a:r>
          </a:p>
          <a:p>
            <a:r>
              <a:rPr lang="en-US" sz="2400" dirty="0" smtClean="0"/>
              <a:t>Joe’s journey</a:t>
            </a:r>
          </a:p>
          <a:p>
            <a:pPr lvl="1"/>
            <a:r>
              <a:rPr lang="en-US" sz="2000" dirty="0" smtClean="0"/>
              <a:t>Personal</a:t>
            </a:r>
          </a:p>
          <a:p>
            <a:pPr lvl="1"/>
            <a:r>
              <a:rPr lang="en-US" sz="2000" dirty="0"/>
              <a:t>F</a:t>
            </a:r>
            <a:r>
              <a:rPr lang="en-US" sz="2000" dirty="0" smtClean="0"/>
              <a:t>rom Joomla to other technologies and back to Joomla</a:t>
            </a:r>
          </a:p>
          <a:p>
            <a:pPr lvl="1"/>
            <a:r>
              <a:rPr lang="en-US" sz="2000" dirty="0" smtClean="0"/>
              <a:t>Truffle.jlleblanc.com</a:t>
            </a:r>
          </a:p>
          <a:p>
            <a:r>
              <a:rPr lang="en-US" sz="2400" dirty="0" smtClean="0"/>
              <a:t>Message:</a:t>
            </a:r>
          </a:p>
          <a:p>
            <a:pPr lvl="1"/>
            <a:r>
              <a:rPr lang="en-US" sz="2000" dirty="0" smtClean="0"/>
              <a:t>Prioritize people over code</a:t>
            </a:r>
          </a:p>
          <a:p>
            <a:pPr lvl="1"/>
            <a:r>
              <a:rPr lang="en-US" sz="2000" dirty="0" smtClean="0"/>
              <a:t>Joomla Hospitability is what brings people back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4793101"/>
      </p:ext>
    </p:extLst>
  </p:cSld>
  <p:clrMapOvr>
    <a:masterClrMapping/>
  </p:clrMapOvr>
  <p:transition>
    <p:fade thruBlk="1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topics?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topics do you want to explore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Who should we invite to speak?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4497990"/>
      </p:ext>
    </p:extLst>
  </p:cSld>
  <p:clrMapOvr>
    <a:masterClrMapping/>
  </p:clrMapOvr>
  <p:transition>
    <p:fade thruBlk="1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62000" y="2895600"/>
            <a:ext cx="7772400" cy="1362075"/>
          </a:xfrm>
        </p:spPr>
        <p:txBody>
          <a:bodyPr/>
          <a:lstStyle/>
          <a:p>
            <a:r>
              <a:rPr lang="en-US" dirty="0" smtClean="0"/>
              <a:t>Joomla! Tidbits…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2450F-A06F-44C0-9AB6-3E04C3B8399D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8508123"/>
      </p:ext>
    </p:extLst>
  </p:cSld>
  <p:clrMapOvr>
    <a:masterClrMapping/>
  </p:clrMapOvr>
  <p:transition>
    <p:fade thruBlk="1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November Tidbits: Backend Notices and Notifications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66738" y="1752600"/>
            <a:ext cx="4614862" cy="4267200"/>
          </a:xfrm>
        </p:spPr>
        <p:txBody>
          <a:bodyPr/>
          <a:lstStyle/>
          <a:p>
            <a:r>
              <a:rPr lang="en-US" sz="1600" dirty="0" smtClean="0"/>
              <a:t>There is a new version of Joomla! out, but your website doesn’t say so.</a:t>
            </a:r>
          </a:p>
          <a:p>
            <a:pPr lvl="1"/>
            <a:r>
              <a:rPr lang="en-US" sz="1400" dirty="0" smtClean="0"/>
              <a:t>Go to Plugins and search for update</a:t>
            </a:r>
          </a:p>
          <a:p>
            <a:pPr lvl="1"/>
            <a:r>
              <a:rPr lang="en-US" sz="1400" dirty="0" smtClean="0"/>
              <a:t>Update notification </a:t>
            </a:r>
            <a:r>
              <a:rPr lang="en-US" sz="1400" dirty="0" smtClean="0">
                <a:sym typeface="Wingdings" panose="05000000000000000000" pitchFamily="2" charset="2"/>
              </a:rPr>
              <a:t> turn on to get emails</a:t>
            </a:r>
          </a:p>
          <a:p>
            <a:pPr lvl="1"/>
            <a:r>
              <a:rPr lang="en-US" sz="1400" dirty="0" smtClean="0">
                <a:sym typeface="Wingdings" panose="05000000000000000000" pitchFamily="2" charset="2"/>
              </a:rPr>
              <a:t>Update Quick Icon  turn on to have the message and link in the control panel</a:t>
            </a:r>
          </a:p>
          <a:p>
            <a:pPr lvl="1"/>
            <a:r>
              <a:rPr lang="en-US" sz="1400" dirty="0" smtClean="0">
                <a:sym typeface="Wingdings" panose="05000000000000000000" pitchFamily="2" charset="2"/>
              </a:rPr>
              <a:t>Check also that Update Source in the Update Channel is set to Default</a:t>
            </a:r>
          </a:p>
          <a:p>
            <a:r>
              <a:rPr lang="en-US" sz="1800" dirty="0" smtClean="0">
                <a:sym typeface="Wingdings" panose="05000000000000000000" pitchFamily="2" charset="2"/>
              </a:rPr>
              <a:t>You can also set it to tell people when a backup is needed</a:t>
            </a:r>
          </a:p>
          <a:p>
            <a:pPr lvl="1"/>
            <a:r>
              <a:rPr lang="en-US" sz="1400" dirty="0" smtClean="0">
                <a:sym typeface="Wingdings" panose="05000000000000000000" pitchFamily="2" charset="2"/>
              </a:rPr>
              <a:t>Useful if other people are adding content to the site.</a:t>
            </a:r>
          </a:p>
          <a:p>
            <a:pPr lvl="1"/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33</a:t>
            </a:fld>
            <a:endParaRPr lang="en-US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905000"/>
            <a:ext cx="3762375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1687468"/>
      </p:ext>
    </p:extLst>
  </p:cSld>
  <p:clrMapOvr>
    <a:masterClrMapping/>
  </p:clrMapOvr>
  <p:transition>
    <p:fade thruBlk="1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November Tidbits (2):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ym typeface="Wingdings" panose="05000000000000000000" pitchFamily="2" charset="2"/>
              </a:rPr>
              <a:t>IF you get way too many email notifications for a site:  </a:t>
            </a:r>
          </a:p>
          <a:p>
            <a:pPr lvl="1"/>
            <a:r>
              <a:rPr lang="en-US" sz="1600" dirty="0">
                <a:sym typeface="Wingdings" panose="05000000000000000000" pitchFamily="2" charset="2"/>
              </a:rPr>
              <a:t>Go to Installer / Preferences </a:t>
            </a:r>
          </a:p>
          <a:p>
            <a:pPr lvl="1"/>
            <a:r>
              <a:rPr lang="en-US" sz="1600" dirty="0">
                <a:sym typeface="Wingdings" panose="05000000000000000000" pitchFamily="2" charset="2"/>
              </a:rPr>
              <a:t>Change Updates Caching (in hours) to something not zero. </a:t>
            </a:r>
            <a:r>
              <a:rPr lang="en-US" sz="1600" dirty="0" smtClean="0">
                <a:sym typeface="Wingdings" panose="05000000000000000000" pitchFamily="2" charset="2"/>
              </a:rPr>
              <a:t>E.g., change </a:t>
            </a:r>
            <a:r>
              <a:rPr lang="en-US" sz="1600" dirty="0">
                <a:sym typeface="Wingdings" panose="05000000000000000000" pitchFamily="2" charset="2"/>
              </a:rPr>
              <a:t>it to 6 hours.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1447800" y="2971800"/>
            <a:ext cx="5410200" cy="341757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4630489"/>
      </p:ext>
    </p:extLst>
  </p:cSld>
  <p:clrMapOvr>
    <a:masterClrMapping/>
  </p:clrMapOvr>
  <p:transition>
    <p:fade thruBlk="1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October </a:t>
            </a:r>
            <a:r>
              <a:rPr lang="en-US" dirty="0" err="1" smtClean="0"/>
              <a:t>Tidbit:Ospam-a-not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OSPam</a:t>
            </a:r>
            <a:r>
              <a:rPr lang="en-US" sz="2400" dirty="0"/>
              <a:t>-a-not extension from </a:t>
            </a:r>
            <a:r>
              <a:rPr lang="en-US" sz="2400" dirty="0" err="1"/>
              <a:t>Joomlashack</a:t>
            </a:r>
            <a:endParaRPr lang="en-US" sz="2400" dirty="0"/>
          </a:p>
          <a:p>
            <a:pPr lvl="1"/>
            <a:r>
              <a:rPr lang="en-US" sz="2000" dirty="0" smtClean="0"/>
              <a:t>Uses a time gate – no </a:t>
            </a:r>
            <a:r>
              <a:rPr lang="en-US" sz="2000" dirty="0" err="1" smtClean="0"/>
              <a:t>reCaptcha</a:t>
            </a:r>
            <a:endParaRPr lang="en-US" sz="2000" dirty="0" smtClean="0"/>
          </a:p>
          <a:p>
            <a:pPr lvl="2"/>
            <a:r>
              <a:rPr lang="en-US" sz="1700" dirty="0" smtClean="0"/>
              <a:t>Hidden timestamp that records how log it took to fill out a form</a:t>
            </a:r>
          </a:p>
          <a:p>
            <a:pPr lvl="2"/>
            <a:r>
              <a:rPr lang="en-US" sz="1700" dirty="0" smtClean="0"/>
              <a:t>Blocks bots</a:t>
            </a:r>
          </a:p>
          <a:p>
            <a:pPr lvl="2"/>
            <a:r>
              <a:rPr lang="en-US" sz="1700" dirty="0" smtClean="0"/>
              <a:t>No additional setup after install – enable recording of spam attempts and set a minimum form time in case form submissions are blocked too quickly</a:t>
            </a:r>
          </a:p>
          <a:p>
            <a:r>
              <a:rPr lang="en-US" sz="2400" dirty="0" smtClean="0"/>
              <a:t>I have not tried this / not sure whether it works on logins as well.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3585332"/>
      </p:ext>
    </p:extLst>
  </p:cSld>
  <p:clrMapOvr>
    <a:masterClrMapping/>
  </p:clrMapOvr>
  <p:transition>
    <p:fade thruBlk="1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September Tidbits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Could not upload pdf files any more!</a:t>
            </a:r>
          </a:p>
          <a:p>
            <a:pPr lvl="1"/>
            <a:r>
              <a:rPr lang="en-US" sz="2000" dirty="0" smtClean="0"/>
              <a:t>Had upgraded </a:t>
            </a:r>
            <a:r>
              <a:rPr lang="en-US" sz="2000" dirty="0"/>
              <a:t>PHP on </a:t>
            </a:r>
            <a:r>
              <a:rPr lang="en-US" sz="2000" dirty="0" smtClean="0"/>
              <a:t>site</a:t>
            </a:r>
          </a:p>
          <a:p>
            <a:pPr lvl="1"/>
            <a:r>
              <a:rPr lang="en-US" sz="2000" dirty="0" smtClean="0"/>
              <a:t>Joomla! was already set to allow pdfs</a:t>
            </a:r>
          </a:p>
          <a:p>
            <a:pPr lvl="1"/>
            <a:r>
              <a:rPr lang="en-US" sz="2000" dirty="0" smtClean="0"/>
              <a:t>Was able to bypass processing them and let it work</a:t>
            </a:r>
            <a:endParaRPr lang="en-US" sz="2000" dirty="0"/>
          </a:p>
          <a:p>
            <a:pPr lvl="1"/>
            <a:r>
              <a:rPr lang="en-US" sz="2000" dirty="0"/>
              <a:t>Still a </a:t>
            </a:r>
            <a:r>
              <a:rPr lang="en-US" sz="2000" dirty="0" smtClean="0"/>
              <a:t>PHP library </a:t>
            </a:r>
            <a:r>
              <a:rPr lang="en-US" sz="2000" dirty="0"/>
              <a:t>issue to be </a:t>
            </a:r>
            <a:r>
              <a:rPr lang="en-US" sz="2000" dirty="0" smtClean="0"/>
              <a:t>researched</a:t>
            </a:r>
          </a:p>
          <a:p>
            <a:pPr lvl="1"/>
            <a:r>
              <a:rPr lang="en-US" sz="2000" dirty="0" smtClean="0"/>
              <a:t>Anybody know more about how this works?</a:t>
            </a:r>
            <a:endParaRPr lang="en-US" sz="2000" dirty="0"/>
          </a:p>
          <a:p>
            <a:r>
              <a:rPr lang="en-US" sz="2400" dirty="0"/>
              <a:t>JCE issue on editing 2</a:t>
            </a:r>
            <a:r>
              <a:rPr lang="en-US" sz="2400" baseline="30000" dirty="0"/>
              <a:t>nd</a:t>
            </a:r>
            <a:r>
              <a:rPr lang="en-US" sz="2400" dirty="0"/>
              <a:t> </a:t>
            </a:r>
            <a:r>
              <a:rPr lang="en-US" sz="2400" dirty="0" err="1"/>
              <a:t>textarea</a:t>
            </a:r>
            <a:r>
              <a:rPr lang="en-US" sz="2400" dirty="0"/>
              <a:t> in Zoo</a:t>
            </a:r>
          </a:p>
          <a:p>
            <a:pPr lvl="1"/>
            <a:r>
              <a:rPr lang="en-US" sz="2000" dirty="0" smtClean="0"/>
              <a:t>Could not add a link or use other functions</a:t>
            </a:r>
          </a:p>
          <a:p>
            <a:pPr lvl="1"/>
            <a:r>
              <a:rPr lang="en-US" sz="2000" dirty="0" smtClean="0"/>
              <a:t>Tested with various JCE profiles and settings</a:t>
            </a:r>
          </a:p>
          <a:p>
            <a:pPr lvl="1"/>
            <a:r>
              <a:rPr lang="en-US" sz="2000" dirty="0" smtClean="0"/>
              <a:t>But could use </a:t>
            </a:r>
            <a:r>
              <a:rPr lang="en-US" sz="2000" dirty="0" err="1" smtClean="0"/>
              <a:t>TinyMCE</a:t>
            </a:r>
            <a:r>
              <a:rPr lang="en-US" sz="2000" dirty="0" smtClean="0"/>
              <a:t> so it was a JCE issue</a:t>
            </a:r>
          </a:p>
          <a:p>
            <a:pPr lvl="1"/>
            <a:r>
              <a:rPr lang="en-US" sz="2000" dirty="0" smtClean="0"/>
              <a:t>Contacted </a:t>
            </a:r>
            <a:r>
              <a:rPr lang="en-US" sz="2000" dirty="0"/>
              <a:t>JCE, they issued a patch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3780703"/>
      </p:ext>
    </p:extLst>
  </p:cSld>
  <p:clrMapOvr>
    <a:masterClrMapping/>
  </p:clrMapOvr>
  <p:transition>
    <p:fade thruBlk="1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August Tidbits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66738" y="1752600"/>
            <a:ext cx="8348662" cy="4267200"/>
          </a:xfrm>
        </p:spPr>
        <p:txBody>
          <a:bodyPr/>
          <a:lstStyle/>
          <a:p>
            <a:r>
              <a:rPr lang="en-US" sz="2400" dirty="0" smtClean="0"/>
              <a:t>Issue with </a:t>
            </a:r>
            <a:r>
              <a:rPr lang="en-US" sz="2400" dirty="0" err="1" smtClean="0"/>
              <a:t>Joomlart</a:t>
            </a:r>
            <a:r>
              <a:rPr lang="en-US" sz="2400" dirty="0"/>
              <a:t> </a:t>
            </a:r>
            <a:r>
              <a:rPr lang="en-US" sz="2400" dirty="0" smtClean="0"/>
              <a:t>template’s </a:t>
            </a:r>
            <a:r>
              <a:rPr lang="en-US" sz="2400" dirty="0" err="1" smtClean="0"/>
              <a:t>MegaMenu</a:t>
            </a:r>
            <a:r>
              <a:rPr lang="en-US" sz="2400" dirty="0" smtClean="0"/>
              <a:t> + </a:t>
            </a:r>
            <a:r>
              <a:rPr lang="en-US" sz="2400" dirty="0" err="1" smtClean="0"/>
              <a:t>AdminTools</a:t>
            </a:r>
            <a:endParaRPr lang="en-US" sz="2400" dirty="0" smtClean="0"/>
          </a:p>
          <a:p>
            <a:pPr lvl="1"/>
            <a:r>
              <a:rPr lang="en-US" sz="2000" dirty="0" err="1" smtClean="0"/>
              <a:t>MegaMenu</a:t>
            </a:r>
            <a:r>
              <a:rPr lang="en-US" sz="2000" dirty="0" smtClean="0"/>
              <a:t> takes over normal Joomla menu module functions, e.g., which levels to display</a:t>
            </a:r>
          </a:p>
          <a:p>
            <a:pPr lvl="1"/>
            <a:r>
              <a:rPr lang="en-US" sz="2000" dirty="0" smtClean="0"/>
              <a:t>Suddenly, would not allow adjustment of main menu as needed on a running site</a:t>
            </a:r>
          </a:p>
          <a:p>
            <a:pPr lvl="1"/>
            <a:r>
              <a:rPr lang="en-US" sz="2000" dirty="0" smtClean="0"/>
              <a:t>Turned out to be in conflict with Akeeba </a:t>
            </a:r>
            <a:r>
              <a:rPr lang="en-US" sz="2000" dirty="0" err="1" smtClean="0"/>
              <a:t>Admintools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Fixed with setting </a:t>
            </a:r>
            <a:r>
              <a:rPr lang="en-US" sz="2000" dirty="0" err="1" smtClean="0"/>
              <a:t>Admintools</a:t>
            </a:r>
            <a:r>
              <a:rPr lang="en-US" sz="2000" dirty="0" smtClean="0"/>
              <a:t> to  “Allow Site Templates”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0644541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</a:t>
            </a:r>
            <a:br>
              <a:rPr lang="en-US" dirty="0" smtClean="0"/>
            </a:br>
            <a:r>
              <a:rPr lang="en-US" dirty="0" smtClean="0"/>
              <a:t>Joomla! Releases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752600"/>
            <a:ext cx="8196262" cy="4267200"/>
          </a:xfrm>
        </p:spPr>
        <p:txBody>
          <a:bodyPr/>
          <a:lstStyle/>
          <a:p>
            <a:r>
              <a:rPr lang="en-US" sz="2000" dirty="0" smtClean="0"/>
              <a:t>Joomla 3.9.13 – due by November 5, 2019</a:t>
            </a:r>
          </a:p>
          <a:p>
            <a:r>
              <a:rPr lang="en-US" sz="2000" dirty="0" smtClean="0"/>
              <a:t>Joomla! 3.10 – last</a:t>
            </a:r>
            <a:br>
              <a:rPr lang="en-US" sz="2000" dirty="0" smtClean="0"/>
            </a:br>
            <a:r>
              <a:rPr lang="en-US" sz="2000" dirty="0" smtClean="0"/>
              <a:t> of Joomla! 3.x Series – early 2020</a:t>
            </a:r>
          </a:p>
          <a:p>
            <a:pPr lvl="1"/>
            <a:r>
              <a:rPr lang="en-US" sz="1800" dirty="0" smtClean="0"/>
              <a:t>API changes prior to Joomla! 4.0</a:t>
            </a:r>
          </a:p>
          <a:p>
            <a:pPr lvl="1"/>
            <a:r>
              <a:rPr lang="en-US" sz="1800" dirty="0" smtClean="0"/>
              <a:t>Will be supported for 2 years after release </a:t>
            </a:r>
          </a:p>
          <a:p>
            <a:r>
              <a:rPr lang="en-US" sz="2000" dirty="0" smtClean="0"/>
              <a:t>Joomla! 4.0 – early 2020</a:t>
            </a:r>
          </a:p>
          <a:p>
            <a:pPr lvl="1"/>
            <a:r>
              <a:rPr lang="en-US" sz="1800" dirty="0" smtClean="0"/>
              <a:t>Current version is </a:t>
            </a:r>
            <a:r>
              <a:rPr lang="en-US" sz="1800" b="1" dirty="0" smtClean="0">
                <a:solidFill>
                  <a:srgbClr val="FF0000"/>
                </a:solidFill>
              </a:rPr>
              <a:t>Alpha 12</a:t>
            </a:r>
            <a:r>
              <a:rPr lang="en-US" sz="1800" dirty="0" smtClean="0"/>
              <a:t>, released October 17, 2019; </a:t>
            </a:r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developer.joomla.org/news/793-joomla-4-is-on-the-horizon-alpha-12.html</a:t>
            </a:r>
            <a:r>
              <a:rPr lang="en-US" sz="1800" dirty="0" smtClean="0"/>
              <a:t> (will be the last alpha release)</a:t>
            </a:r>
          </a:p>
          <a:p>
            <a:pPr lvl="1"/>
            <a:r>
              <a:rPr lang="en-US" sz="1800" b="1" dirty="0" smtClean="0">
                <a:solidFill>
                  <a:srgbClr val="FF0000"/>
                </a:solidFill>
              </a:rPr>
              <a:t>Beta release planned for November 2019</a:t>
            </a:r>
          </a:p>
          <a:p>
            <a:pPr lvl="1"/>
            <a:r>
              <a:rPr lang="en-US" sz="1800" dirty="0" smtClean="0"/>
              <a:t>Requires PHP 7.2</a:t>
            </a:r>
          </a:p>
          <a:p>
            <a:pPr lvl="1"/>
            <a:r>
              <a:rPr lang="en-US" sz="1800" dirty="0" smtClean="0"/>
              <a:t>Many updates – will introduce backward compatibility breaks – see </a:t>
            </a:r>
            <a:r>
              <a:rPr lang="en-US" sz="1100" dirty="0" smtClean="0">
                <a:hlinkClick r:id="rId3"/>
              </a:rPr>
              <a:t>https</a:t>
            </a:r>
            <a:r>
              <a:rPr lang="en-US" sz="1100" dirty="0">
                <a:hlinkClick r:id="rId3"/>
              </a:rPr>
              <a:t>://</a:t>
            </a:r>
            <a:r>
              <a:rPr lang="en-US" sz="1100" dirty="0" smtClean="0">
                <a:hlinkClick r:id="rId3"/>
              </a:rPr>
              <a:t>docs.joomla.org/Potential_backward_compatibility_issues_in_Joomla_4</a:t>
            </a:r>
            <a:r>
              <a:rPr lang="en-US" sz="1100" dirty="0" smtClean="0"/>
              <a:t> </a:t>
            </a:r>
            <a:endParaRPr lang="en-US" sz="1800" dirty="0" smtClean="0"/>
          </a:p>
          <a:p>
            <a:pPr lvl="1"/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0"/>
            <a:ext cx="3481387" cy="161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0841658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Joomla! 4.0 Key Features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200" b="1" dirty="0" smtClean="0"/>
              <a:t>A </a:t>
            </a:r>
            <a:r>
              <a:rPr lang="en-US" sz="1200" b="1" dirty="0"/>
              <a:t>cleaner and more powerful codebase</a:t>
            </a:r>
            <a:r>
              <a:rPr lang="en-US" sz="1200" dirty="0"/>
              <a:t>. With the removal of deprecated functions from Joomla 3.x and the use of PHP namespaces that allows developers to deliver more robust and innovative applications than ever before</a:t>
            </a:r>
          </a:p>
          <a:p>
            <a:r>
              <a:rPr lang="en-US" sz="1200" b="1" dirty="0"/>
              <a:t>Install Joomla in the blink of an eye</a:t>
            </a:r>
            <a:r>
              <a:rPr lang="en-US" sz="1200" dirty="0"/>
              <a:t>. An easier, faster and more user friendly install process</a:t>
            </a:r>
          </a:p>
          <a:p>
            <a:r>
              <a:rPr lang="en-US" sz="1200" b="1" dirty="0"/>
              <a:t>Brand new User Interfaces</a:t>
            </a:r>
            <a:r>
              <a:rPr lang="en-US" sz="1200" dirty="0"/>
              <a:t> (backend and frontend) to provide a new and improved experience</a:t>
            </a:r>
          </a:p>
          <a:p>
            <a:r>
              <a:rPr lang="en-US" sz="1200" b="1" dirty="0"/>
              <a:t>The web is for all.</a:t>
            </a:r>
            <a:r>
              <a:rPr lang="en-US" sz="1200" dirty="0"/>
              <a:t> We aim to ensure that the templates are accessible (Level AA of WCAG 2.1)</a:t>
            </a:r>
          </a:p>
          <a:p>
            <a:r>
              <a:rPr lang="en-US" sz="1200" b="1" dirty="0"/>
              <a:t>The power of the Joomla Framework</a:t>
            </a:r>
            <a:r>
              <a:rPr lang="en-US" sz="1200" dirty="0"/>
              <a:t> merged into the CMS</a:t>
            </a:r>
          </a:p>
          <a:p>
            <a:r>
              <a:rPr lang="en-US" sz="1200" b="1" dirty="0"/>
              <a:t>A fully rebuilt Media Manager</a:t>
            </a:r>
            <a:r>
              <a:rPr lang="en-US" sz="1200" dirty="0"/>
              <a:t> with a cleaner User Interface and new image editing capabilities</a:t>
            </a:r>
          </a:p>
          <a:p>
            <a:r>
              <a:rPr lang="en-US" sz="1200" b="1" dirty="0"/>
              <a:t>A new Publishing Workflow </a:t>
            </a:r>
            <a:r>
              <a:rPr lang="en-US" sz="1200" dirty="0"/>
              <a:t>to manage your articles in an advanced and </a:t>
            </a:r>
            <a:r>
              <a:rPr lang="en-US" sz="1200" dirty="0" err="1"/>
              <a:t>customisable</a:t>
            </a:r>
            <a:r>
              <a:rPr lang="en-US" sz="1200" dirty="0"/>
              <a:t> way</a:t>
            </a:r>
          </a:p>
          <a:p>
            <a:r>
              <a:rPr lang="en-US" sz="1200" dirty="0"/>
              <a:t>New </a:t>
            </a:r>
            <a:r>
              <a:rPr lang="en-US" sz="1200" b="1" dirty="0"/>
              <a:t>security features</a:t>
            </a:r>
            <a:r>
              <a:rPr lang="en-US" sz="1200" dirty="0"/>
              <a:t> such as support for prepared SQL statements</a:t>
            </a:r>
          </a:p>
          <a:p>
            <a:r>
              <a:rPr lang="en-US" sz="1200" b="1" dirty="0"/>
              <a:t>Web Services</a:t>
            </a:r>
            <a:r>
              <a:rPr lang="en-US" sz="1200" dirty="0"/>
              <a:t> to allow you to make your content accessible to other websites</a:t>
            </a:r>
          </a:p>
          <a:p>
            <a:r>
              <a:rPr lang="en-US" sz="1200" dirty="0"/>
              <a:t>An enhanced event dispatching system</a:t>
            </a:r>
          </a:p>
          <a:p>
            <a:r>
              <a:rPr lang="en-US" sz="1200" b="1" dirty="0" smtClean="0">
                <a:solidFill>
                  <a:srgbClr val="FF0000"/>
                </a:solidFill>
              </a:rPr>
              <a:t>HTML </a:t>
            </a:r>
            <a:r>
              <a:rPr lang="en-US" sz="1200" b="1" dirty="0">
                <a:solidFill>
                  <a:srgbClr val="FF0000"/>
                </a:solidFill>
              </a:rPr>
              <a:t>Mail Templates</a:t>
            </a:r>
            <a:r>
              <a:rPr lang="en-US" sz="1200" dirty="0">
                <a:solidFill>
                  <a:srgbClr val="FF0000"/>
                </a:solidFill>
              </a:rPr>
              <a:t> to allow easy </a:t>
            </a:r>
            <a:r>
              <a:rPr lang="en-US" sz="1200" dirty="0" err="1">
                <a:solidFill>
                  <a:srgbClr val="FF0000"/>
                </a:solidFill>
              </a:rPr>
              <a:t>customisation</a:t>
            </a:r>
            <a:r>
              <a:rPr lang="en-US" sz="1200" dirty="0">
                <a:solidFill>
                  <a:srgbClr val="FF0000"/>
                </a:solidFill>
              </a:rPr>
              <a:t> of the emails your site </a:t>
            </a:r>
            <a:r>
              <a:rPr lang="en-US" sz="1200" dirty="0" smtClean="0">
                <a:solidFill>
                  <a:srgbClr val="FF0000"/>
                </a:solidFill>
              </a:rPr>
              <a:t>sends</a:t>
            </a:r>
          </a:p>
          <a:p>
            <a:r>
              <a:rPr lang="en-US" sz="1200" dirty="0" smtClean="0">
                <a:solidFill>
                  <a:srgbClr val="FF0000"/>
                </a:solidFill>
              </a:rPr>
              <a:t>An</a:t>
            </a:r>
            <a:r>
              <a:rPr lang="en-US" sz="1200" dirty="0">
                <a:solidFill>
                  <a:srgbClr val="FF0000"/>
                </a:solidFill>
              </a:rPr>
              <a:t> </a:t>
            </a:r>
            <a:r>
              <a:rPr lang="en-US" sz="1200" b="1" dirty="0">
                <a:solidFill>
                  <a:srgbClr val="FF0000"/>
                </a:solidFill>
              </a:rPr>
              <a:t>improved and expanded Command Line Interface (CLI)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en-US" sz="1200" dirty="0" smtClean="0"/>
              <a:t>Clean codebase, high coding quality, but many changes.</a:t>
            </a:r>
            <a:endParaRPr lang="en-US" sz="12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9246023"/>
      </p:ext>
    </p:extLst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Joomla! 4 compatibility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Don’t forget that Joomla! 3.10.x will be supported for 2+ years after it is released</a:t>
            </a:r>
          </a:p>
          <a:p>
            <a:r>
              <a:rPr lang="en-US" sz="1800" dirty="0" smtClean="0"/>
              <a:t>Joomla 4 will have a new, standard way of handling license keys:</a:t>
            </a:r>
          </a:p>
          <a:p>
            <a:pPr lvl="1"/>
            <a:r>
              <a:rPr lang="en-US" sz="1400" dirty="0"/>
              <a:t>https://watchful.net/blog/joomla-4-license-key/</a:t>
            </a:r>
            <a:endParaRPr lang="en-US" sz="1400" dirty="0" smtClean="0"/>
          </a:p>
          <a:p>
            <a:r>
              <a:rPr lang="en-US" sz="1800" dirty="0" smtClean="0"/>
              <a:t>Extensions</a:t>
            </a:r>
          </a:p>
          <a:p>
            <a:pPr lvl="1"/>
            <a:r>
              <a:rPr lang="en-US" sz="1600" dirty="0" smtClean="0"/>
              <a:t>Akeeba Backup: Will start working on J4 after beta is released. “J3 to J4 is a FAR bigger leap than J2.5 to J3.”</a:t>
            </a:r>
          </a:p>
          <a:p>
            <a:pPr lvl="1"/>
            <a:r>
              <a:rPr lang="en-US" sz="1600" dirty="0" err="1" smtClean="0"/>
              <a:t>JomSocial</a:t>
            </a:r>
            <a:r>
              <a:rPr lang="en-US" sz="1600" dirty="0" smtClean="0"/>
              <a:t>:  Built for Joomla! 1.5, upgraded. Needs to change for Joomla! 4. Plans are to support both 3.x and 4.</a:t>
            </a:r>
          </a:p>
          <a:p>
            <a:r>
              <a:rPr lang="en-US" sz="1800" dirty="0" smtClean="0"/>
              <a:t>Templates</a:t>
            </a:r>
          </a:p>
          <a:p>
            <a:pPr lvl="1"/>
            <a:r>
              <a:rPr lang="en-US" sz="1600" dirty="0" smtClean="0"/>
              <a:t>JoomlArt: T4 will work for J3 and J4; will roll out templates for J4 as soon as J4 goes stable.</a:t>
            </a:r>
          </a:p>
          <a:p>
            <a:pPr lvl="1"/>
            <a:r>
              <a:rPr lang="en-US" sz="1600" dirty="0" err="1" smtClean="0"/>
              <a:t>Rockettheme</a:t>
            </a:r>
            <a:r>
              <a:rPr lang="en-US" sz="1600" dirty="0" smtClean="0"/>
              <a:t>:  Gantry 4 will not be rewritten for Joomla! 4. Working on bringing most popular templates to Gantry 5, which will work with Joomla 4.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171753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Updating Joomla 4 Alpha or Beta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hlinkClick r:id="rId2"/>
              </a:rPr>
              <a:t>https://www.joomlashack.com/blog/tutorials/updating-joomla-4-test-site</a:t>
            </a:r>
            <a:r>
              <a:rPr lang="en-US" sz="2400" dirty="0" smtClean="0">
                <a:hlinkClick r:id="rId2"/>
              </a:rPr>
              <a:t>/</a:t>
            </a:r>
            <a:endParaRPr lang="en-US" sz="2400" dirty="0" smtClean="0"/>
          </a:p>
          <a:p>
            <a:r>
              <a:rPr lang="en-US" sz="2400" dirty="0" smtClean="0"/>
              <a:t>Go to Components / Joomla Update</a:t>
            </a:r>
          </a:p>
          <a:p>
            <a:r>
              <a:rPr lang="en-US" sz="2400" dirty="0" smtClean="0"/>
              <a:t>Click Options </a:t>
            </a:r>
          </a:p>
          <a:p>
            <a:pPr lvl="1"/>
            <a:r>
              <a:rPr lang="en-US" sz="2000" dirty="0" smtClean="0"/>
              <a:t>For Update Channel, choose Custom URL and paste in:  </a:t>
            </a:r>
            <a:r>
              <a:rPr lang="en-US" sz="2000" dirty="0" smtClean="0">
                <a:hlinkClick r:id="rId3"/>
              </a:rPr>
              <a:t>https</a:t>
            </a:r>
            <a:r>
              <a:rPr lang="en-US" sz="2000" dirty="0">
                <a:hlinkClick r:id="rId3"/>
              </a:rPr>
              <a:t>://update.joomla.org/core/nightlies/next_major_list.xml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Save and Close</a:t>
            </a:r>
          </a:p>
          <a:p>
            <a:pPr marL="0" indent="0">
              <a:buNone/>
            </a:pPr>
            <a:r>
              <a:rPr lang="en-US" sz="2400" dirty="0" smtClean="0"/>
              <a:t>Go to Live Update / Click Install the Update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5786356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NOVA JUG Events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4267200"/>
          </a:xfrm>
        </p:spPr>
        <p:txBody>
          <a:bodyPr/>
          <a:lstStyle/>
          <a:p>
            <a:r>
              <a:rPr lang="en-US" sz="2400" dirty="0" smtClean="0"/>
              <a:t>Tuesday, November 19, 2019: Burke Centre Library.</a:t>
            </a:r>
          </a:p>
          <a:p>
            <a:pPr lvl="1"/>
            <a:r>
              <a:rPr lang="en-US" sz="2000" dirty="0" smtClean="0"/>
              <a:t>Could not get Monday, Nov. 25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or Kings Park.</a:t>
            </a:r>
          </a:p>
          <a:p>
            <a:r>
              <a:rPr lang="en-US" sz="2400" dirty="0" smtClean="0"/>
              <a:t>Monday, December 23, 2019:  Kings Park Library</a:t>
            </a:r>
          </a:p>
          <a:p>
            <a:pPr lvl="1"/>
            <a:r>
              <a:rPr lang="en-US" sz="2000" dirty="0" smtClean="0"/>
              <a:t>Only time available.</a:t>
            </a:r>
          </a:p>
          <a:p>
            <a:pPr lvl="1"/>
            <a:r>
              <a:rPr lang="en-US" sz="2000" dirty="0" smtClean="0"/>
              <a:t>Skip it?</a:t>
            </a:r>
          </a:p>
          <a:p>
            <a:pPr lvl="1"/>
            <a:r>
              <a:rPr lang="en-US" sz="2000" dirty="0" smtClean="0"/>
              <a:t>Topics?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599365"/>
      </p:ext>
    </p:extLst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Joomla!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501062" cy="4267200"/>
          </a:xfrm>
        </p:spPr>
        <p:txBody>
          <a:bodyPr/>
          <a:lstStyle/>
          <a:p>
            <a:r>
              <a:rPr lang="en-US" sz="2000" dirty="0" smtClean="0"/>
              <a:t>Joomla Users Group of NJ - </a:t>
            </a:r>
            <a:r>
              <a:rPr lang="en-US" sz="2000" dirty="0" smtClean="0">
                <a:hlinkClick r:id="rId2"/>
              </a:rPr>
              <a:t>https://joomlausersnj.com/</a:t>
            </a:r>
            <a:r>
              <a:rPr lang="en-US" sz="2000" dirty="0" smtClean="0"/>
              <a:t> </a:t>
            </a:r>
          </a:p>
          <a:p>
            <a:pPr lvl="1"/>
            <a:r>
              <a:rPr lang="en-US" sz="1600" dirty="0" smtClean="0">
                <a:hlinkClick r:id="rId3"/>
              </a:rPr>
              <a:t>www.meetup.com/Joomla-Users-Group-of-New-Jersey</a:t>
            </a:r>
            <a:endParaRPr lang="en-US" sz="1600" dirty="0" smtClean="0"/>
          </a:p>
          <a:p>
            <a:pPr lvl="1"/>
            <a:r>
              <a:rPr lang="en-US" sz="1600" b="1" dirty="0" smtClean="0"/>
              <a:t>October 19, Joomla Certification Exam in NJ</a:t>
            </a:r>
          </a:p>
          <a:p>
            <a:pPr lvl="1"/>
            <a:r>
              <a:rPr lang="en-US" sz="1600" b="1" dirty="0" smtClean="0"/>
              <a:t>October 19, Pizza, Bugs &amp; Fun</a:t>
            </a:r>
          </a:p>
          <a:p>
            <a:pPr lvl="1"/>
            <a:r>
              <a:rPr lang="en-US" sz="1600" dirty="0" smtClean="0"/>
              <a:t>New Brunswick, NJ</a:t>
            </a:r>
          </a:p>
          <a:p>
            <a:r>
              <a:rPr lang="en-US" sz="2000" dirty="0" smtClean="0"/>
              <a:t>JUG Chicago North (JUGCN) – joomlachicagonorth.com</a:t>
            </a:r>
          </a:p>
          <a:p>
            <a:pPr lvl="1"/>
            <a:r>
              <a:rPr lang="en-US" sz="1600" dirty="0" smtClean="0"/>
              <a:t>December 11, 2019, Joomla! 4 Overview</a:t>
            </a:r>
          </a:p>
          <a:p>
            <a:pPr lvl="1"/>
            <a:r>
              <a:rPr lang="en-US" sz="1600" dirty="0">
                <a:hlinkClick r:id="rId4"/>
              </a:rPr>
              <a:t>https://</a:t>
            </a:r>
            <a:r>
              <a:rPr lang="en-US" sz="1600" dirty="0" smtClean="0">
                <a:hlinkClick r:id="rId4"/>
              </a:rPr>
              <a:t>community.joomla.org/events/user-group-meetings/4007-jugcn-joomla-4-overview.html</a:t>
            </a:r>
            <a:r>
              <a:rPr lang="en-US" sz="1600" dirty="0" smtClean="0"/>
              <a:t> </a:t>
            </a:r>
          </a:p>
          <a:p>
            <a:r>
              <a:rPr lang="en-US" sz="2400" dirty="0" smtClean="0"/>
              <a:t>Greater Connecticut Joomla! Users Group</a:t>
            </a:r>
          </a:p>
          <a:p>
            <a:pPr lvl="1"/>
            <a:r>
              <a:rPr lang="en-US" sz="1800" dirty="0">
                <a:hlinkClick r:id="rId5"/>
              </a:rPr>
              <a:t>https://www.meetup.com/JoomlaCT</a:t>
            </a:r>
            <a:r>
              <a:rPr lang="en-US" sz="1800" dirty="0" smtClean="0">
                <a:hlinkClick r:id="rId5"/>
              </a:rPr>
              <a:t>/</a:t>
            </a:r>
            <a:endParaRPr lang="en-US" sz="1800" dirty="0" smtClean="0"/>
          </a:p>
          <a:p>
            <a:pPr lvl="1"/>
            <a:r>
              <a:rPr lang="en-US" sz="1800" dirty="0" smtClean="0"/>
              <a:t>Nothing upcoming right now</a:t>
            </a:r>
          </a:p>
          <a:p>
            <a:r>
              <a:rPr lang="en-US" sz="2400" dirty="0" smtClean="0"/>
              <a:t>Joomla! Users Group Long Island</a:t>
            </a:r>
          </a:p>
          <a:p>
            <a:pPr lvl="1"/>
            <a:r>
              <a:rPr lang="en-US" sz="1800" dirty="0" smtClean="0"/>
              <a:t>Meets monthly but no info…</a:t>
            </a:r>
            <a:endParaRPr lang="en-US" sz="1800" dirty="0"/>
          </a:p>
          <a:p>
            <a:pPr marL="471487" lvl="1" indent="0">
              <a:buNone/>
            </a:pPr>
            <a:endParaRPr lang="en-US" sz="18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11-19-2019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2565047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54431</TotalTime>
  <Words>3080</Words>
  <Application>Microsoft Office PowerPoint</Application>
  <PresentationFormat>On-screen Show (4:3)</PresentationFormat>
  <Paragraphs>465</Paragraphs>
  <Slides>37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Profile</vt:lpstr>
      <vt:lpstr>Joomla! Conference Results</vt:lpstr>
      <vt:lpstr>Agenda</vt:lpstr>
      <vt:lpstr>Prior Joomla! Updates</vt:lpstr>
      <vt:lpstr>Upcoming  Joomla! Releases</vt:lpstr>
      <vt:lpstr>Joomla! 4.0 Key Features </vt:lpstr>
      <vt:lpstr>Joomla! 4 compatibility</vt:lpstr>
      <vt:lpstr>Updating Joomla 4 Alpha or Beta</vt:lpstr>
      <vt:lpstr>Upcoming NOVA JUG Events</vt:lpstr>
      <vt:lpstr>Other Joomla! Events</vt:lpstr>
      <vt:lpstr>Upcoming JoomlaDays and Conferences</vt:lpstr>
      <vt:lpstr>JoomlaShack Conference</vt:lpstr>
      <vt:lpstr>You Built This with Joomla?  No Way – Parth Lawate</vt:lpstr>
      <vt:lpstr>Building Modern Frontends for Joomla with Angular  </vt:lpstr>
      <vt:lpstr>The Complete Deliverable – Duke Speer</vt:lpstr>
      <vt:lpstr>Yes, You Can Visually Design Websites – Without Code</vt:lpstr>
      <vt:lpstr>Use Joomla as a Static Generator and Make Your Site Blazing Fast</vt:lpstr>
      <vt:lpstr>Custom Fields in Joomla: Build Whatever You Need</vt:lpstr>
      <vt:lpstr>Optimizing the Joomla Back-End – Peter Martin</vt:lpstr>
      <vt:lpstr>JavaScript Over jQuery </vt:lpstr>
      <vt:lpstr>How to Create Sites that Clients Love to Update  </vt:lpstr>
      <vt:lpstr>A Fast and Secure Joomla Website -- Viktor Vogel </vt:lpstr>
      <vt:lpstr>Joomla 4 – A New Improved Joomla for Content Creators </vt:lpstr>
      <vt:lpstr>Visualizing Data with Fabrik</vt:lpstr>
      <vt:lpstr>Award-winning eCommerce Sites with Joomla – Adam Melcher</vt:lpstr>
      <vt:lpstr>Content Creating:  Pro Tips and Power Tools – Joe Campbell</vt:lpstr>
      <vt:lpstr>Rapidly Building Semi-bespoke Joomla Templates – Eoin Oliver</vt:lpstr>
      <vt:lpstr>Security Best Practices for Your Joomla Agency – Vic Drover</vt:lpstr>
      <vt:lpstr>Joomla System Plugins Explained – Randy Carey</vt:lpstr>
      <vt:lpstr>How Joomla helped me build a website for writers, readers and publishers</vt:lpstr>
      <vt:lpstr>The Joomla School of Hospitable Technology </vt:lpstr>
      <vt:lpstr>Additional topics?</vt:lpstr>
      <vt:lpstr>Joomla! Tidbits…</vt:lpstr>
      <vt:lpstr>November Tidbits: Backend Notices and Notifications</vt:lpstr>
      <vt:lpstr>November Tidbits (2):</vt:lpstr>
      <vt:lpstr>October Tidbit:Ospam-a-not</vt:lpstr>
      <vt:lpstr>September Tidbits</vt:lpstr>
      <vt:lpstr>August Tidbits</vt:lpstr>
    </vt:vector>
  </TitlesOfParts>
  <Company>Ursa Major Consulting,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Joomla! Web Security</dc:title>
  <dc:creator>Dorothy Firsching</dc:creator>
  <cp:lastModifiedBy>Dorothy</cp:lastModifiedBy>
  <cp:revision>300</cp:revision>
  <dcterms:created xsi:type="dcterms:W3CDTF">2011-12-29T03:18:07Z</dcterms:created>
  <dcterms:modified xsi:type="dcterms:W3CDTF">2019-11-22T22:59:12Z</dcterms:modified>
</cp:coreProperties>
</file>